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3"/>
    <p:sldMasterId id="2147483654" r:id="rId54"/>
    <p:sldMasterId id="2147483657" r:id="rId55"/>
  </p:sldMasterIdLst>
  <p:notesMasterIdLst>
    <p:notesMasterId r:id="rId98"/>
  </p:notesMasterIdLst>
  <p:sldIdLst>
    <p:sldId id="437" r:id="rId56"/>
    <p:sldId id="328" r:id="rId57"/>
    <p:sldId id="329" r:id="rId58"/>
    <p:sldId id="438" r:id="rId59"/>
    <p:sldId id="262" r:id="rId60"/>
    <p:sldId id="260" r:id="rId61"/>
    <p:sldId id="265" r:id="rId62"/>
    <p:sldId id="271" r:id="rId63"/>
    <p:sldId id="276" r:id="rId64"/>
    <p:sldId id="330" r:id="rId65"/>
    <p:sldId id="281" r:id="rId66"/>
    <p:sldId id="331" r:id="rId67"/>
    <p:sldId id="284" r:id="rId68"/>
    <p:sldId id="285" r:id="rId69"/>
    <p:sldId id="286" r:id="rId70"/>
    <p:sldId id="288" r:id="rId71"/>
    <p:sldId id="289" r:id="rId72"/>
    <p:sldId id="439" r:id="rId73"/>
    <p:sldId id="293" r:id="rId74"/>
    <p:sldId id="294" r:id="rId75"/>
    <p:sldId id="295" r:id="rId76"/>
    <p:sldId id="296" r:id="rId77"/>
    <p:sldId id="297" r:id="rId78"/>
    <p:sldId id="298" r:id="rId79"/>
    <p:sldId id="299" r:id="rId80"/>
    <p:sldId id="300" r:id="rId81"/>
    <p:sldId id="302" r:id="rId82"/>
    <p:sldId id="333" r:id="rId83"/>
    <p:sldId id="332" r:id="rId84"/>
    <p:sldId id="335" r:id="rId85"/>
    <p:sldId id="309" r:id="rId86"/>
    <p:sldId id="311" r:id="rId87"/>
    <p:sldId id="312" r:id="rId88"/>
    <p:sldId id="313" r:id="rId89"/>
    <p:sldId id="317" r:id="rId90"/>
    <p:sldId id="320" r:id="rId91"/>
    <p:sldId id="336" r:id="rId92"/>
    <p:sldId id="440" r:id="rId93"/>
    <p:sldId id="321" r:id="rId94"/>
    <p:sldId id="441" r:id="rId95"/>
    <p:sldId id="323" r:id="rId96"/>
    <p:sldId id="325" r:id="rId97"/>
  </p:sldIdLst>
  <p:sldSz cx="12168188"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6" autoAdjust="0"/>
    <p:restoredTop sz="78142" autoAdjust="0"/>
  </p:normalViewPr>
  <p:slideViewPr>
    <p:cSldViewPr showGuides="1">
      <p:cViewPr>
        <p:scale>
          <a:sx n="100" d="100"/>
          <a:sy n="100" d="100"/>
        </p:scale>
        <p:origin x="756" y="3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8.xml"/><Relationship Id="rId68" Type="http://schemas.openxmlformats.org/officeDocument/2006/relationships/slide" Target="slides/slide13.xml"/><Relationship Id="rId84" Type="http://schemas.openxmlformats.org/officeDocument/2006/relationships/slide" Target="slides/slide29.xml"/><Relationship Id="rId89" Type="http://schemas.openxmlformats.org/officeDocument/2006/relationships/slide" Target="slides/slide34.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Master" Target="slideMasters/slideMaster1.xml"/><Relationship Id="rId58" Type="http://schemas.openxmlformats.org/officeDocument/2006/relationships/slide" Target="slides/slide3.xml"/><Relationship Id="rId74" Type="http://schemas.openxmlformats.org/officeDocument/2006/relationships/slide" Target="slides/slide19.xml"/><Relationship Id="rId79" Type="http://schemas.openxmlformats.org/officeDocument/2006/relationships/slide" Target="slides/slide24.xml"/><Relationship Id="rId102" Type="http://schemas.openxmlformats.org/officeDocument/2006/relationships/tableStyles" Target="tableStyles.xml"/><Relationship Id="rId5" Type="http://schemas.openxmlformats.org/officeDocument/2006/relationships/customXml" Target="../customXml/item5.xml"/><Relationship Id="rId90" Type="http://schemas.openxmlformats.org/officeDocument/2006/relationships/slide" Target="slides/slide35.xml"/><Relationship Id="rId95" Type="http://schemas.openxmlformats.org/officeDocument/2006/relationships/slide" Target="slides/slide40.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slide" Target="slides/slide9.xml"/><Relationship Id="rId69" Type="http://schemas.openxmlformats.org/officeDocument/2006/relationships/slide" Target="slides/slide14.xml"/><Relationship Id="rId80" Type="http://schemas.openxmlformats.org/officeDocument/2006/relationships/slide" Target="slides/slide25.xml"/><Relationship Id="rId85" Type="http://schemas.openxmlformats.org/officeDocument/2006/relationships/slide" Target="slides/slide30.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4.xml"/><Relationship Id="rId67" Type="http://schemas.openxmlformats.org/officeDocument/2006/relationships/slide" Target="slides/slide12.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Master" Target="slideMasters/slideMaster2.xml"/><Relationship Id="rId62" Type="http://schemas.openxmlformats.org/officeDocument/2006/relationships/slide" Target="slides/slide7.xml"/><Relationship Id="rId70" Type="http://schemas.openxmlformats.org/officeDocument/2006/relationships/slide" Target="slides/slide15.xml"/><Relationship Id="rId75" Type="http://schemas.openxmlformats.org/officeDocument/2006/relationships/slide" Target="slides/slide20.xml"/><Relationship Id="rId83" Type="http://schemas.openxmlformats.org/officeDocument/2006/relationships/slide" Target="slides/slide28.xml"/><Relationship Id="rId88" Type="http://schemas.openxmlformats.org/officeDocument/2006/relationships/slide" Target="slides/slide33.xml"/><Relationship Id="rId91" Type="http://schemas.openxmlformats.org/officeDocument/2006/relationships/slide" Target="slides/slide36.xml"/><Relationship Id="rId96" Type="http://schemas.openxmlformats.org/officeDocument/2006/relationships/slide" Target="slides/slide4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2.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 Target="slides/slide5.xml"/><Relationship Id="rId65" Type="http://schemas.openxmlformats.org/officeDocument/2006/relationships/slide" Target="slides/slide10.xml"/><Relationship Id="rId73" Type="http://schemas.openxmlformats.org/officeDocument/2006/relationships/slide" Target="slides/slide18.xml"/><Relationship Id="rId78" Type="http://schemas.openxmlformats.org/officeDocument/2006/relationships/slide" Target="slides/slide23.xml"/><Relationship Id="rId81" Type="http://schemas.openxmlformats.org/officeDocument/2006/relationships/slide" Target="slides/slide26.xml"/><Relationship Id="rId86" Type="http://schemas.openxmlformats.org/officeDocument/2006/relationships/slide" Target="slides/slide31.xml"/><Relationship Id="rId94" Type="http://schemas.openxmlformats.org/officeDocument/2006/relationships/slide" Target="slides/slide3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slideMaster" Target="slideMasters/slideMaster3.xml"/><Relationship Id="rId76" Type="http://schemas.openxmlformats.org/officeDocument/2006/relationships/slide" Target="slides/slide21.xml"/><Relationship Id="rId97" Type="http://schemas.openxmlformats.org/officeDocument/2006/relationships/slide" Target="slides/slide42.xml"/><Relationship Id="rId7" Type="http://schemas.openxmlformats.org/officeDocument/2006/relationships/customXml" Target="../customXml/item7.xml"/><Relationship Id="rId71" Type="http://schemas.openxmlformats.org/officeDocument/2006/relationships/slide" Target="slides/slide16.xml"/><Relationship Id="rId92" Type="http://schemas.openxmlformats.org/officeDocument/2006/relationships/slide" Target="slides/slide37.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11.xml"/><Relationship Id="rId87" Type="http://schemas.openxmlformats.org/officeDocument/2006/relationships/slide" Target="slides/slide32.xml"/><Relationship Id="rId61" Type="http://schemas.openxmlformats.org/officeDocument/2006/relationships/slide" Target="slides/slide6.xml"/><Relationship Id="rId82" Type="http://schemas.openxmlformats.org/officeDocument/2006/relationships/slide" Target="slides/slide27.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 Target="slides/slide1.xml"/><Relationship Id="rId77" Type="http://schemas.openxmlformats.org/officeDocument/2006/relationships/slide" Target="slides/slide22.xml"/><Relationship Id="rId100"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7.xml"/><Relationship Id="rId93" Type="http://schemas.openxmlformats.org/officeDocument/2006/relationships/slide" Target="slides/slide38.xml"/><Relationship Id="rId98"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5" Type="http://schemas.openxmlformats.org/officeDocument/2006/relationships/image" Target="../media/image79.wmf"/><Relationship Id="rId4" Type="http://schemas.openxmlformats.org/officeDocument/2006/relationships/image" Target="../media/image7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2025/6/4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340548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348275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1749085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2025/6/4</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slide" Target="../slides/slide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5"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0.xml"/><Relationship Id="rId7" Type="http://schemas.openxmlformats.org/officeDocument/2006/relationships/image" Target="../media/image24.w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3.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25.jpeg"/><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2.bin"/><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37.wmf"/><Relationship Id="rId3" Type="http://schemas.openxmlformats.org/officeDocument/2006/relationships/notesSlide" Target="../notesSlides/notesSlide14.xml"/><Relationship Id="rId7" Type="http://schemas.openxmlformats.org/officeDocument/2006/relationships/image" Target="../media/image34.wmf"/><Relationship Id="rId12" Type="http://schemas.openxmlformats.org/officeDocument/2006/relationships/oleObject" Target="../embeddings/oleObject17.bin"/><Relationship Id="rId17" Type="http://schemas.openxmlformats.org/officeDocument/2006/relationships/image" Target="../media/image39.wmf"/><Relationship Id="rId2" Type="http://schemas.openxmlformats.org/officeDocument/2006/relationships/slideLayout" Target="../slideLayouts/slideLayout5.xml"/><Relationship Id="rId16" Type="http://schemas.openxmlformats.org/officeDocument/2006/relationships/oleObject" Target="../embeddings/oleObject19.bin"/><Relationship Id="rId1" Type="http://schemas.openxmlformats.org/officeDocument/2006/relationships/vmlDrawing" Target="../drawings/vmlDrawing8.vml"/><Relationship Id="rId6" Type="http://schemas.openxmlformats.org/officeDocument/2006/relationships/oleObject" Target="../embeddings/oleObject14.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5.wmf"/><Relationship Id="rId1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4.xml"/><Relationship Id="rId7" Type="http://schemas.openxmlformats.org/officeDocument/2006/relationships/slide" Target="slide13.xml"/><Relationship Id="rId12" Type="http://schemas.openxmlformats.org/officeDocument/2006/relationships/slide" Target="slide37.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28.xml"/><Relationship Id="rId5" Type="http://schemas.openxmlformats.org/officeDocument/2006/relationships/slide" Target="slide10.xml"/><Relationship Id="rId10" Type="http://schemas.openxmlformats.org/officeDocument/2006/relationships/image" Target="../media/image3.png"/><Relationship Id="rId4" Type="http://schemas.openxmlformats.org/officeDocument/2006/relationships/slide" Target="slide9.xml"/><Relationship Id="rId9" Type="http://schemas.openxmlformats.org/officeDocument/2006/relationships/slide" Target="slide26.xml"/></Relationships>
</file>

<file path=ppt/slides/_rels/slide20.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24.bin"/><Relationship Id="rId3" Type="http://schemas.openxmlformats.org/officeDocument/2006/relationships/notesSlide" Target="../notesSlides/notesSlide15.xml"/><Relationship Id="rId7" Type="http://schemas.openxmlformats.org/officeDocument/2006/relationships/oleObject" Target="../embeddings/oleObject21.bin"/><Relationship Id="rId12" Type="http://schemas.openxmlformats.org/officeDocument/2006/relationships/image" Target="../media/image43.wmf"/><Relationship Id="rId2" Type="http://schemas.openxmlformats.org/officeDocument/2006/relationships/slideLayout" Target="../slideLayouts/slideLayout5.xml"/><Relationship Id="rId16" Type="http://schemas.openxmlformats.org/officeDocument/2006/relationships/image" Target="../media/image45.wmf"/><Relationship Id="rId1" Type="http://schemas.openxmlformats.org/officeDocument/2006/relationships/vmlDrawing" Target="../drawings/vmlDrawing9.vml"/><Relationship Id="rId6" Type="http://schemas.openxmlformats.org/officeDocument/2006/relationships/image" Target="../media/image40.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42.wmf"/><Relationship Id="rId4" Type="http://schemas.openxmlformats.org/officeDocument/2006/relationships/image" Target="../media/image46.jpeg"/><Relationship Id="rId9" Type="http://schemas.openxmlformats.org/officeDocument/2006/relationships/oleObject" Target="../embeddings/oleObject22.bin"/><Relationship Id="rId14" Type="http://schemas.openxmlformats.org/officeDocument/2006/relationships/image" Target="../media/image44.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8.wmf"/><Relationship Id="rId2"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oleObject" Target="../embeddings/oleObject27.bin"/><Relationship Id="rId5" Type="http://schemas.openxmlformats.org/officeDocument/2006/relationships/image" Target="../media/image47.wmf"/><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54.wmf"/><Relationship Id="rId18" Type="http://schemas.openxmlformats.org/officeDocument/2006/relationships/oleObject" Target="../embeddings/oleObject35.bin"/><Relationship Id="rId3" Type="http://schemas.openxmlformats.org/officeDocument/2006/relationships/notesSlide" Target="../notesSlides/notesSlide19.xml"/><Relationship Id="rId21" Type="http://schemas.openxmlformats.org/officeDocument/2006/relationships/image" Target="../media/image58.wmf"/><Relationship Id="rId7" Type="http://schemas.openxmlformats.org/officeDocument/2006/relationships/image" Target="../media/image51.wmf"/><Relationship Id="rId12" Type="http://schemas.openxmlformats.org/officeDocument/2006/relationships/oleObject" Target="../embeddings/oleObject32.bin"/><Relationship Id="rId17" Type="http://schemas.openxmlformats.org/officeDocument/2006/relationships/image" Target="../media/image56.wmf"/><Relationship Id="rId2" Type="http://schemas.openxmlformats.org/officeDocument/2006/relationships/slideLayout" Target="../slideLayouts/slideLayout5.xml"/><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vmlDrawing" Target="../drawings/vmlDrawing11.vml"/><Relationship Id="rId6" Type="http://schemas.openxmlformats.org/officeDocument/2006/relationships/oleObject" Target="../embeddings/oleObject29.bin"/><Relationship Id="rId11" Type="http://schemas.openxmlformats.org/officeDocument/2006/relationships/image" Target="../media/image53.wmf"/><Relationship Id="rId24" Type="http://schemas.openxmlformats.org/officeDocument/2006/relationships/image" Target="../media/image49.jpeg"/><Relationship Id="rId5" Type="http://schemas.openxmlformats.org/officeDocument/2006/relationships/image" Target="../media/image50.wmf"/><Relationship Id="rId15" Type="http://schemas.openxmlformats.org/officeDocument/2006/relationships/image" Target="../media/image55.wmf"/><Relationship Id="rId23" Type="http://schemas.openxmlformats.org/officeDocument/2006/relationships/image" Target="../media/image59.wmf"/><Relationship Id="rId10" Type="http://schemas.openxmlformats.org/officeDocument/2006/relationships/oleObject" Target="../embeddings/oleObject31.bin"/><Relationship Id="rId19" Type="http://schemas.openxmlformats.org/officeDocument/2006/relationships/image" Target="../media/image57.wmf"/><Relationship Id="rId4" Type="http://schemas.openxmlformats.org/officeDocument/2006/relationships/oleObject" Target="../embeddings/oleObject28.bin"/><Relationship Id="rId9" Type="http://schemas.openxmlformats.org/officeDocument/2006/relationships/image" Target="../media/image52.wmf"/><Relationship Id="rId14" Type="http://schemas.openxmlformats.org/officeDocument/2006/relationships/oleObject" Target="../embeddings/oleObject33.bin"/><Relationship Id="rId22" Type="http://schemas.openxmlformats.org/officeDocument/2006/relationships/oleObject" Target="../embeddings/oleObject3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64.wmf"/><Relationship Id="rId18" Type="http://schemas.openxmlformats.org/officeDocument/2006/relationships/oleObject" Target="../embeddings/oleObject45.bin"/><Relationship Id="rId3" Type="http://schemas.openxmlformats.org/officeDocument/2006/relationships/notesSlide" Target="../notesSlides/notesSlide20.xml"/><Relationship Id="rId7" Type="http://schemas.openxmlformats.org/officeDocument/2006/relationships/image" Target="../media/image61.wmf"/><Relationship Id="rId12" Type="http://schemas.openxmlformats.org/officeDocument/2006/relationships/oleObject" Target="../embeddings/oleObject42.bin"/><Relationship Id="rId17" Type="http://schemas.openxmlformats.org/officeDocument/2006/relationships/image" Target="../media/image66.wmf"/><Relationship Id="rId2" Type="http://schemas.openxmlformats.org/officeDocument/2006/relationships/slideLayout" Target="../slideLayouts/slideLayout5.xml"/><Relationship Id="rId16" Type="http://schemas.openxmlformats.org/officeDocument/2006/relationships/oleObject" Target="../embeddings/oleObject44.bin"/><Relationship Id="rId20" Type="http://schemas.openxmlformats.org/officeDocument/2006/relationships/image" Target="../media/image49.jpeg"/><Relationship Id="rId1" Type="http://schemas.openxmlformats.org/officeDocument/2006/relationships/vmlDrawing" Target="../drawings/vmlDrawing12.vml"/><Relationship Id="rId6" Type="http://schemas.openxmlformats.org/officeDocument/2006/relationships/oleObject" Target="../embeddings/oleObject39.bin"/><Relationship Id="rId11" Type="http://schemas.openxmlformats.org/officeDocument/2006/relationships/image" Target="../media/image63.wmf"/><Relationship Id="rId5" Type="http://schemas.openxmlformats.org/officeDocument/2006/relationships/image" Target="../media/image60.wmf"/><Relationship Id="rId15" Type="http://schemas.openxmlformats.org/officeDocument/2006/relationships/image" Target="../media/image65.wmf"/><Relationship Id="rId10" Type="http://schemas.openxmlformats.org/officeDocument/2006/relationships/oleObject" Target="../embeddings/oleObject41.bin"/><Relationship Id="rId19" Type="http://schemas.openxmlformats.org/officeDocument/2006/relationships/image" Target="../media/image67.wmf"/><Relationship Id="rId4" Type="http://schemas.openxmlformats.org/officeDocument/2006/relationships/oleObject" Target="../embeddings/oleObject38.bin"/><Relationship Id="rId9" Type="http://schemas.openxmlformats.org/officeDocument/2006/relationships/image" Target="../media/image62.wmf"/><Relationship Id="rId14" Type="http://schemas.openxmlformats.org/officeDocument/2006/relationships/oleObject" Target="../embeddings/oleObject4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21.xml"/><Relationship Id="rId7" Type="http://schemas.openxmlformats.org/officeDocument/2006/relationships/image" Target="../media/image68.wmf"/><Relationship Id="rId2" Type="http://schemas.openxmlformats.org/officeDocument/2006/relationships/slideLayout" Target="../slideLayouts/slideLayout5.xml"/><Relationship Id="rId1" Type="http://schemas.openxmlformats.org/officeDocument/2006/relationships/vmlDrawing" Target="../drawings/vmlDrawing13.vml"/><Relationship Id="rId6" Type="http://schemas.openxmlformats.org/officeDocument/2006/relationships/oleObject" Target="../embeddings/oleObject46.bin"/><Relationship Id="rId5" Type="http://schemas.openxmlformats.org/officeDocument/2006/relationships/image" Target="../media/image71.png"/><Relationship Id="rId4" Type="http://schemas.openxmlformats.org/officeDocument/2006/relationships/image" Target="../media/image70.jpeg"/><Relationship Id="rId9" Type="http://schemas.openxmlformats.org/officeDocument/2006/relationships/image" Target="../media/image69.wmf"/></Relationships>
</file>

<file path=ppt/slides/_rels/slide2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14.vml"/><Relationship Id="rId6" Type="http://schemas.openxmlformats.org/officeDocument/2006/relationships/image" Target="../media/image73.wmf"/><Relationship Id="rId5" Type="http://schemas.openxmlformats.org/officeDocument/2006/relationships/oleObject" Target="../embeddings/oleObject48.bin"/><Relationship Id="rId4" Type="http://schemas.openxmlformats.org/officeDocument/2006/relationships/image" Target="../media/image74.jpeg"/></Relationships>
</file>

<file path=ppt/slides/_rels/slide32.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53.bin"/><Relationship Id="rId3" Type="http://schemas.openxmlformats.org/officeDocument/2006/relationships/notesSlide" Target="../notesSlides/notesSlide26.xml"/><Relationship Id="rId7" Type="http://schemas.openxmlformats.org/officeDocument/2006/relationships/oleObject" Target="../embeddings/oleObject50.bin"/><Relationship Id="rId12" Type="http://schemas.openxmlformats.org/officeDocument/2006/relationships/image" Target="../media/image78.wmf"/><Relationship Id="rId2" Type="http://schemas.openxmlformats.org/officeDocument/2006/relationships/slideLayout" Target="../slideLayouts/slideLayout5.xml"/><Relationship Id="rId1" Type="http://schemas.openxmlformats.org/officeDocument/2006/relationships/vmlDrawing" Target="../drawings/vmlDrawing15.vml"/><Relationship Id="rId6" Type="http://schemas.openxmlformats.org/officeDocument/2006/relationships/image" Target="../media/image75.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77.wmf"/><Relationship Id="rId4" Type="http://schemas.openxmlformats.org/officeDocument/2006/relationships/image" Target="../media/image80.jpeg"/><Relationship Id="rId9" Type="http://schemas.openxmlformats.org/officeDocument/2006/relationships/oleObject" Target="../embeddings/oleObject51.bin"/><Relationship Id="rId14" Type="http://schemas.openxmlformats.org/officeDocument/2006/relationships/image" Target="../media/image79.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85.wmf"/><Relationship Id="rId3" Type="http://schemas.openxmlformats.org/officeDocument/2006/relationships/notesSlide" Target="../notesSlides/notesSlide27.xml"/><Relationship Id="rId7" Type="http://schemas.openxmlformats.org/officeDocument/2006/relationships/image" Target="../media/image82.wmf"/><Relationship Id="rId12" Type="http://schemas.openxmlformats.org/officeDocument/2006/relationships/oleObject" Target="../embeddings/oleObject58.bin"/><Relationship Id="rId2" Type="http://schemas.openxmlformats.org/officeDocument/2006/relationships/slideLayout" Target="../slideLayouts/slideLayout5.xml"/><Relationship Id="rId16" Type="http://schemas.openxmlformats.org/officeDocument/2006/relationships/image" Target="../media/image74.jpeg"/><Relationship Id="rId1" Type="http://schemas.openxmlformats.org/officeDocument/2006/relationships/vmlDrawing" Target="../drawings/vmlDrawing16.vml"/><Relationship Id="rId6" Type="http://schemas.openxmlformats.org/officeDocument/2006/relationships/oleObject" Target="../embeddings/oleObject55.bin"/><Relationship Id="rId11" Type="http://schemas.openxmlformats.org/officeDocument/2006/relationships/image" Target="../media/image84.wmf"/><Relationship Id="rId5" Type="http://schemas.openxmlformats.org/officeDocument/2006/relationships/image" Target="../media/image81.wmf"/><Relationship Id="rId15" Type="http://schemas.openxmlformats.org/officeDocument/2006/relationships/image" Target="../media/image86.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83.wmf"/><Relationship Id="rId14" Type="http://schemas.openxmlformats.org/officeDocument/2006/relationships/oleObject" Target="../embeddings/oleObject59.bin"/></Relationships>
</file>

<file path=ppt/slides/_rels/slide34.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notesSlide" Target="../notesSlides/notesSlide28.xml"/><Relationship Id="rId7" Type="http://schemas.openxmlformats.org/officeDocument/2006/relationships/oleObject" Target="../embeddings/oleObject61.bin"/><Relationship Id="rId12" Type="http://schemas.openxmlformats.org/officeDocument/2006/relationships/image" Target="../media/image90.wmf"/><Relationship Id="rId2" Type="http://schemas.openxmlformats.org/officeDocument/2006/relationships/slideLayout" Target="../slideLayouts/slideLayout5.xml"/><Relationship Id="rId1" Type="http://schemas.openxmlformats.org/officeDocument/2006/relationships/vmlDrawing" Target="../drawings/vmlDrawing17.vml"/><Relationship Id="rId6" Type="http://schemas.openxmlformats.org/officeDocument/2006/relationships/image" Target="../media/image87.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89.wmf"/><Relationship Id="rId4" Type="http://schemas.openxmlformats.org/officeDocument/2006/relationships/image" Target="../media/image91.jpeg"/><Relationship Id="rId9" Type="http://schemas.openxmlformats.org/officeDocument/2006/relationships/oleObject" Target="../embeddings/oleObject62.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29.xml"/><Relationship Id="rId7" Type="http://schemas.openxmlformats.org/officeDocument/2006/relationships/image" Target="../media/image92.wmf"/><Relationship Id="rId2" Type="http://schemas.openxmlformats.org/officeDocument/2006/relationships/slideLayout" Target="../slideLayouts/slideLayout5.xml"/><Relationship Id="rId1" Type="http://schemas.openxmlformats.org/officeDocument/2006/relationships/vmlDrawing" Target="../drawings/vmlDrawing18.vml"/><Relationship Id="rId6" Type="http://schemas.openxmlformats.org/officeDocument/2006/relationships/oleObject" Target="../embeddings/oleObject64.bin"/><Relationship Id="rId11" Type="http://schemas.openxmlformats.org/officeDocument/2006/relationships/image" Target="../media/image94.wmf"/><Relationship Id="rId5" Type="http://schemas.openxmlformats.org/officeDocument/2006/relationships/image" Target="../media/image96.jpeg"/><Relationship Id="rId10" Type="http://schemas.openxmlformats.org/officeDocument/2006/relationships/oleObject" Target="../embeddings/oleObject66.bin"/><Relationship Id="rId4" Type="http://schemas.openxmlformats.org/officeDocument/2006/relationships/image" Target="../media/image95.jpeg"/><Relationship Id="rId9" Type="http://schemas.openxmlformats.org/officeDocument/2006/relationships/image" Target="../media/image93.wmf"/></Relationships>
</file>

<file path=ppt/slides/_rels/slide3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notesSlide" Target="../notesSlides/notesSlide31.xml"/><Relationship Id="rId7" Type="http://schemas.openxmlformats.org/officeDocument/2006/relationships/oleObject" Target="../embeddings/oleObject68.bin"/><Relationship Id="rId2" Type="http://schemas.openxmlformats.org/officeDocument/2006/relationships/slideLayout" Target="../slideLayouts/slideLayout5.xml"/><Relationship Id="rId1" Type="http://schemas.openxmlformats.org/officeDocument/2006/relationships/vmlDrawing" Target="../drawings/vmlDrawing19.vml"/><Relationship Id="rId6" Type="http://schemas.openxmlformats.org/officeDocument/2006/relationships/image" Target="../media/image98.wmf"/><Relationship Id="rId5" Type="http://schemas.openxmlformats.org/officeDocument/2006/relationships/oleObject" Target="../embeddings/oleObject67.bin"/><Relationship Id="rId4" Type="http://schemas.openxmlformats.org/officeDocument/2006/relationships/image" Target="../media/image100.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20.vml"/><Relationship Id="rId6" Type="http://schemas.openxmlformats.org/officeDocument/2006/relationships/image" Target="../media/image101.wmf"/><Relationship Id="rId5" Type="http://schemas.openxmlformats.org/officeDocument/2006/relationships/oleObject" Target="../embeddings/oleObject69.bin"/><Relationship Id="rId4" Type="http://schemas.openxmlformats.org/officeDocument/2006/relationships/image" Target="../media/image10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notesSlide" Target="../notesSlides/notesSlide33.xml"/><Relationship Id="rId7" Type="http://schemas.openxmlformats.org/officeDocument/2006/relationships/image" Target="../media/image103.wmf"/><Relationship Id="rId2" Type="http://schemas.openxmlformats.org/officeDocument/2006/relationships/slideLayout" Target="../slideLayouts/slideLayout5.xml"/><Relationship Id="rId1" Type="http://schemas.openxmlformats.org/officeDocument/2006/relationships/vmlDrawing" Target="../drawings/vmlDrawing21.vml"/><Relationship Id="rId6" Type="http://schemas.openxmlformats.org/officeDocument/2006/relationships/oleObject" Target="../embeddings/oleObject71.bin"/><Relationship Id="rId5" Type="http://schemas.openxmlformats.org/officeDocument/2006/relationships/image" Target="../media/image102.wmf"/><Relationship Id="rId10" Type="http://schemas.openxmlformats.org/officeDocument/2006/relationships/image" Target="../media/image105.jpeg"/><Relationship Id="rId4" Type="http://schemas.openxmlformats.org/officeDocument/2006/relationships/oleObject" Target="../embeddings/oleObject70.bin"/><Relationship Id="rId9" Type="http://schemas.openxmlformats.org/officeDocument/2006/relationships/image" Target="../media/image104.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108.jpeg"/><Relationship Id="rId4" Type="http://schemas.openxmlformats.org/officeDocument/2006/relationships/image" Target="../media/image107.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9.wmf"/><Relationship Id="rId3" Type="http://schemas.openxmlformats.org/officeDocument/2006/relationships/notesSlide" Target="../notesSlides/notesSlide6.xml"/><Relationship Id="rId7" Type="http://schemas.openxmlformats.org/officeDocument/2006/relationships/image" Target="../media/image16.wmf"/><Relationship Id="rId12"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18.wmf"/><Relationship Id="rId5" Type="http://schemas.openxmlformats.org/officeDocument/2006/relationships/image" Target="../media/image15.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7.wmf"/><Relationship Id="rId1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18153" y="2932453"/>
            <a:ext cx="8609326"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a:lnSpc>
                <a:spcPct val="150000"/>
              </a:lnSpc>
              <a:defRPr/>
            </a:pPr>
            <a:r>
              <a:rPr lang="zh-CN" altLang="en-US" sz="4000" b="1" kern="0" dirty="0">
                <a:solidFill>
                  <a:srgbClr val="0070C0"/>
                </a:solidFill>
                <a:latin typeface="宋体" panose="02010600030101010101" pitchFamily="2" charset="-122"/>
                <a:ea typeface="宋体" panose="02010600030101010101" pitchFamily="2" charset="-122"/>
                <a:cs typeface="+mj-cs"/>
              </a:rPr>
              <a:t>第</a:t>
            </a:r>
            <a:r>
              <a:rPr lang="en-US" altLang="zh-CN" sz="4000" b="1" kern="0" dirty="0">
                <a:solidFill>
                  <a:srgbClr val="0070C0"/>
                </a:solidFill>
                <a:latin typeface="宋体" panose="02010600030101010101" pitchFamily="2" charset="-122"/>
                <a:ea typeface="宋体" panose="02010600030101010101" pitchFamily="2" charset="-122"/>
                <a:cs typeface="+mj-cs"/>
              </a:rPr>
              <a:t>8</a:t>
            </a:r>
            <a:r>
              <a:rPr lang="zh-CN" altLang="en-US" sz="4000" b="1" kern="0" dirty="0">
                <a:solidFill>
                  <a:srgbClr val="0070C0"/>
                </a:solidFill>
                <a:latin typeface="宋体" panose="02010600030101010101" pitchFamily="2" charset="-122"/>
                <a:ea typeface="宋体" panose="02010600030101010101" pitchFamily="2" charset="-122"/>
                <a:cs typeface="+mj-cs"/>
              </a:rPr>
              <a:t>章　机械振动　机械波</a:t>
            </a:r>
          </a:p>
        </p:txBody>
      </p:sp>
      <p:sp>
        <p:nvSpPr>
          <p:cNvPr id="9" name="Rectangle 2"/>
          <p:cNvSpPr txBox="1"/>
          <p:nvPr/>
        </p:nvSpPr>
        <p:spPr>
          <a:xfrm>
            <a:off x="4571926" y="1943052"/>
            <a:ext cx="2808312" cy="884933"/>
          </a:xfrm>
          <a:prstGeom prst="rect">
            <a:avLst/>
          </a:prstGeom>
          <a:noFill/>
          <a:ln w="9525">
            <a:noFill/>
          </a:ln>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kern="0" dirty="0">
                <a:solidFill>
                  <a:schemeClr val="bg1"/>
                </a:solidFill>
                <a:latin typeface="黑体" panose="02010609060101010101" pitchFamily="49" charset="-122"/>
                <a:ea typeface="黑体" panose="02010609060101010101" pitchFamily="49" charset="-122"/>
              </a:rPr>
              <a:t>   </a:t>
            </a:r>
            <a:r>
              <a:rPr lang="zh-CN" altLang="en-US" sz="4400" kern="0" dirty="0">
                <a:solidFill>
                  <a:srgbClr val="C00000"/>
                </a:solidFill>
                <a:latin typeface="黑体" panose="02010609060101010101" pitchFamily="49" charset="-122"/>
                <a:ea typeface="黑体" panose="02010609060101010101" pitchFamily="49" charset="-122"/>
              </a:rPr>
              <a:t>物 理</a:t>
            </a:r>
            <a:endParaRPr lang="zh-CN" altLang="en-US" sz="4000" kern="0" dirty="0">
              <a:solidFill>
                <a:srgbClr val="C00000"/>
              </a:solidFill>
              <a:latin typeface="黑体" panose="02010609060101010101" pitchFamily="49" charset="-122"/>
              <a:ea typeface="黑体" panose="02010609060101010101" pitchFamily="49" charset="-122"/>
            </a:endParaRPr>
          </a:p>
        </p:txBody>
      </p:sp>
      <p:sp>
        <p:nvSpPr>
          <p:cNvPr id="11" name="文本框 10"/>
          <p:cNvSpPr txBox="1"/>
          <p:nvPr/>
        </p:nvSpPr>
        <p:spPr>
          <a:xfrm>
            <a:off x="3203774" y="641949"/>
            <a:ext cx="5760640" cy="1015459"/>
          </a:xfrm>
          <a:prstGeom prst="rect">
            <a:avLst/>
          </a:prstGeom>
          <a:noFill/>
        </p:spPr>
        <p:txBody>
          <a:bodyPr wrap="square" lIns="91239" tIns="45619" rIns="91239" bIns="45619" rtlCol="0">
            <a:spAutoFit/>
          </a:bodyPr>
          <a:lstStyle/>
          <a:p>
            <a:pPr algn="ctr"/>
            <a:r>
              <a:rPr lang="zh-CN" altLang="en-US" sz="6000" b="1" spc="150" dirty="0">
                <a:solidFill>
                  <a:srgbClr val="00B050"/>
                </a:solidFill>
                <a:latin typeface="仿宋" panose="02010609060101010101" pitchFamily="49" charset="-122"/>
                <a:ea typeface="仿宋" panose="02010609060101010101" pitchFamily="49" charset="-122"/>
              </a:rPr>
              <a:t>北京高考复习</a:t>
            </a:r>
          </a:p>
        </p:txBody>
      </p:sp>
      <p:sp>
        <p:nvSpPr>
          <p:cNvPr id="3" name="Rectangle 2">
            <a:extLst>
              <a:ext uri="{FF2B5EF4-FFF2-40B4-BE49-F238E27FC236}">
                <a16:creationId xmlns:a16="http://schemas.microsoft.com/office/drawing/2014/main" id="{DF448FD4-2B45-E720-E78A-5F01BF72AF40}"/>
              </a:ext>
            </a:extLst>
          </p:cNvPr>
          <p:cNvSpPr txBox="1">
            <a:spLocks noChangeArrowheads="1"/>
          </p:cNvSpPr>
          <p:nvPr/>
        </p:nvSpPr>
        <p:spPr>
          <a:xfrm>
            <a:off x="7596262" y="4695313"/>
            <a:ext cx="4000814"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a:lnSpc>
                <a:spcPct val="150000"/>
              </a:lnSpc>
              <a:defRPr/>
            </a:pPr>
            <a:r>
              <a:rPr lang="zh-CN" altLang="en-US" sz="3200" b="1" kern="0" dirty="0">
                <a:solidFill>
                  <a:schemeClr val="bg2">
                    <a:lumMod val="50000"/>
                  </a:schemeClr>
                </a:solidFill>
                <a:latin typeface="华文隶书" panose="02010800040101010101" pitchFamily="2" charset="-122"/>
                <a:ea typeface="华文隶书" panose="02010800040101010101" pitchFamily="2" charset="-122"/>
                <a:cs typeface="+mj-cs"/>
              </a:rPr>
              <a:t>北京八中少儿班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3421771"/>
          </a:xfrm>
          <a:prstGeom prst="rect">
            <a:avLst/>
          </a:prstGeom>
          <a:noFill/>
        </p:spPr>
        <p:txBody>
          <a:bodyPr wrap="square" lIns="0" tIns="0" rIns="0" bIns="0" rtlCol="0">
            <a:spAutoFit/>
          </a:bodyPr>
          <a:lstStyle/>
          <a:p>
            <a:pPr marL="0" indent="0" eaLnBrk="0" latinLnBrk="1" hangingPunct="0">
              <a:lnSpc>
                <a:spcPct val="150000"/>
              </a:lnSpc>
              <a:spcBef>
                <a:spcPts val="220"/>
              </a:spcBef>
              <a:buNone/>
            </a:pPr>
            <a:r>
              <a:rPr lang="zh-CN" altLang="en-US" sz="2500" b="1" dirty="0">
                <a:solidFill>
                  <a:srgbClr val="DE0000"/>
                </a:solidFill>
                <a:latin typeface="微软雅黑" panose="020B0503020204020204" pitchFamily="34" charset="-122"/>
                <a:ea typeface="微软雅黑" panose="020B0503020204020204" pitchFamily="34" charset="-122"/>
              </a:rPr>
              <a:t>要点3　受迫振动　共振</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1.受迫振动</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(1)定义:系统在驱动力作用下的振动。</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(2)特点:受迫振动的频率等于驱动力的频率,</a:t>
            </a:r>
            <a:r>
              <a:rPr lang="zh-CN" altLang="en-US" sz="2410" u="sng" kern="0" dirty="0">
                <a:solidFill>
                  <a:srgbClr val="000000"/>
                </a:solidFill>
                <a:latin typeface="Times New Roman" panose="02020603050405020304" pitchFamily="65" charset="-122"/>
                <a:ea typeface="华文细黑" panose="02010600040101010101" pitchFamily="65" charset="-122"/>
              </a:rPr>
              <a:t>跟系统的固有频率无关</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2.共振</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(1)现象:当驱动力的频率等于系统的固有频率时,受迫振动的振幅最大。</a:t>
            </a:r>
            <a:endParaRPr lang="zh-CN" altLang="en-US" dirty="0"/>
          </a:p>
        </p:txBody>
      </p:sp>
      <p:sp>
        <p:nvSpPr>
          <p:cNvPr id="5" name="TextBox 2"/>
          <p:cNvSpPr txBox="1"/>
          <p:nvPr/>
        </p:nvSpPr>
        <p:spPr>
          <a:xfrm>
            <a:off x="468000" y="3882582"/>
            <a:ext cx="11831400" cy="106618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(2)条件:驱动力的频率等于固有频率。</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(3)共振曲线(如图所示)。</a:t>
            </a:r>
            <a:endParaRPr lang="zh-CN" altLang="en-US" dirty="0"/>
          </a:p>
        </p:txBody>
      </p:sp>
      <p:pic>
        <p:nvPicPr>
          <p:cNvPr id="6" name="图片 3" descr="textimage14.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5798342" y="3882582"/>
            <a:ext cx="2304370" cy="1990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3.简谐运动、受迫振动和共振的比较</a:t>
            </a:r>
            <a:endParaRPr lang="zh-CN" altLang="en-US" b="1" dirty="0"/>
          </a:p>
        </p:txBody>
      </p:sp>
      <p:graphicFrame>
        <p:nvGraphicFramePr>
          <p:cNvPr id="4" name="表格 2"/>
          <p:cNvGraphicFramePr>
            <a:graphicFrameLocks noGrp="1"/>
          </p:cNvGraphicFramePr>
          <p:nvPr>
            <p:extLst>
              <p:ext uri="{D42A27DB-BD31-4B8C-83A1-F6EECF244321}">
                <p14:modId xmlns:p14="http://schemas.microsoft.com/office/powerpoint/2010/main" val="4162585010"/>
              </p:ext>
            </p:extLst>
          </p:nvPr>
        </p:nvGraphicFramePr>
        <p:xfrm>
          <a:off x="468000" y="1277129"/>
          <a:ext cx="11268000" cy="2938401"/>
        </p:xfrm>
        <a:graphic>
          <a:graphicData uri="http://schemas.openxmlformats.org/drawingml/2006/table">
            <a:tbl>
              <a:tblPr/>
              <a:tblGrid>
                <a:gridCol w="1258376">
                  <a:extLst>
                    <a:ext uri="{9D8B030D-6E8A-4147-A177-3AD203B41FA5}">
                      <a16:colId xmlns:a16="http://schemas.microsoft.com/office/drawing/2014/main" val="20000"/>
                    </a:ext>
                  </a:extLst>
                </a:gridCol>
                <a:gridCol w="3000396">
                  <a:extLst>
                    <a:ext uri="{9D8B030D-6E8A-4147-A177-3AD203B41FA5}">
                      <a16:colId xmlns:a16="http://schemas.microsoft.com/office/drawing/2014/main" val="20001"/>
                    </a:ext>
                  </a:extLst>
                </a:gridCol>
                <a:gridCol w="3301538">
                  <a:extLst>
                    <a:ext uri="{9D8B030D-6E8A-4147-A177-3AD203B41FA5}">
                      <a16:colId xmlns:a16="http://schemas.microsoft.com/office/drawing/2014/main" val="20002"/>
                    </a:ext>
                  </a:extLst>
                </a:gridCol>
                <a:gridCol w="3707690">
                  <a:extLst>
                    <a:ext uri="{9D8B030D-6E8A-4147-A177-3AD203B41FA5}">
                      <a16:colId xmlns:a16="http://schemas.microsoft.com/office/drawing/2014/main" val="20003"/>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简谐运动</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受迫振动</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共振</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受力情况</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回复力</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受驱动力作用</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受驱动力作用</a:t>
                      </a:r>
                    </a:p>
                  </a:txBody>
                  <a:tcPr marL="45720" marR="45720"/>
                </a:tc>
                <a:extLst>
                  <a:ext uri="{0D108BD9-81ED-4DB2-BD59-A6C34878D82A}">
                    <a16:rowId xmlns:a16="http://schemas.microsoft.com/office/drawing/2014/main" val="10001"/>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振动周期</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或频率</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由系统本身性质决定,即</a:t>
                      </a:r>
                      <a:br>
                        <a:rPr lang="zh-CN" altLang="en-US"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固有周期</a:t>
                      </a:r>
                      <a:r>
                        <a:rPr lang="zh-CN" altLang="en-US" sz="2010" i="1" kern="0" dirty="0">
                          <a:solidFill>
                            <a:srgbClr val="000000"/>
                          </a:solidFill>
                          <a:latin typeface="Times New Roman" panose="02020603050405020304" pitchFamily="65" charset="-122"/>
                          <a:ea typeface="华文细黑" panose="02010600040101010101" pitchFamily="65" charset="-122"/>
                        </a:rPr>
                        <a:t>T</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或固有频率</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由驱动力的周期或频率</a:t>
                      </a:r>
                      <a:br>
                        <a:rPr lang="zh-CN" altLang="en-US" sz="2010" kern="0" dirty="0">
                          <a:solidFill>
                            <a:srgbClr val="000000"/>
                          </a:solidFill>
                          <a:latin typeface="Times New Roman" panose="02020603050405020304" pitchFamily="65" charset="-122"/>
                          <a:ea typeface="华文细黑" panose="02010600040101010101" pitchFamily="65" charset="-122"/>
                        </a:rPr>
                      </a:br>
                      <a:r>
                        <a:rPr lang="zh-CN" altLang="en-US" sz="2010" kern="0" dirty="0">
                          <a:solidFill>
                            <a:srgbClr val="000000"/>
                          </a:solidFill>
                          <a:latin typeface="Times New Roman" panose="02020603050405020304" pitchFamily="65" charset="-122"/>
                          <a:ea typeface="华文细黑" panose="02010600040101010101" pitchFamily="65" charset="-122"/>
                        </a:rPr>
                        <a:t>决定,即</a:t>
                      </a:r>
                      <a:r>
                        <a:rPr lang="zh-CN" altLang="en-US" sz="2010" i="1" kern="0" dirty="0">
                          <a:solidFill>
                            <a:srgbClr val="000000"/>
                          </a:solidFill>
                          <a:latin typeface="Times New Roman" panose="02020603050405020304" pitchFamily="65" charset="-122"/>
                          <a:ea typeface="华文细黑" panose="02010600040101010101" pitchFamily="65" charset="-122"/>
                        </a:rPr>
                        <a:t>T=T</a:t>
                      </a:r>
                      <a:r>
                        <a:rPr lang="zh-CN" altLang="en-US" sz="1515" kern="0" baseline="-15000" dirty="0">
                          <a:solidFill>
                            <a:srgbClr val="000000"/>
                          </a:solidFill>
                          <a:latin typeface="Times New Roman" panose="02020603050405020304" pitchFamily="65" charset="-122"/>
                          <a:ea typeface="华文细黑" panose="02010600040101010101" pitchFamily="65" charset="-122"/>
                        </a:rPr>
                        <a:t>驱</a:t>
                      </a:r>
                      <a:r>
                        <a:rPr lang="zh-CN" altLang="en-US" sz="2010" kern="0" dirty="0">
                          <a:solidFill>
                            <a:srgbClr val="000000"/>
                          </a:solidFill>
                          <a:latin typeface="Times New Roman" panose="02020603050405020304" pitchFamily="65" charset="-122"/>
                          <a:ea typeface="华文细黑" panose="02010600040101010101" pitchFamily="65" charset="-122"/>
                        </a:rPr>
                        <a:t>或</a:t>
                      </a:r>
                      <a:r>
                        <a:rPr lang="zh-CN" altLang="en-US" sz="2010" i="1" kern="0" dirty="0">
                          <a:solidFill>
                            <a:srgbClr val="000000"/>
                          </a:solidFill>
                          <a:latin typeface="Times New Roman" panose="02020603050405020304" pitchFamily="65" charset="-122"/>
                          <a:ea typeface="华文细黑" panose="02010600040101010101" pitchFamily="65" charset="-122"/>
                        </a:rPr>
                        <a:t>f=f</a:t>
                      </a:r>
                      <a:r>
                        <a:rPr lang="zh-CN" altLang="en-US" sz="1515" kern="0" baseline="-15000" dirty="0">
                          <a:solidFill>
                            <a:srgbClr val="000000"/>
                          </a:solidFill>
                          <a:latin typeface="Times New Roman" panose="02020603050405020304" pitchFamily="65" charset="-122"/>
                          <a:ea typeface="华文细黑" panose="02010600040101010101" pitchFamily="65" charset="-122"/>
                        </a:rPr>
                        <a:t>驱</a:t>
                      </a:r>
                    </a:p>
                  </a:txBody>
                  <a:tcPr marL="45720" marR="45720"/>
                </a:tc>
                <a:tc>
                  <a:txBody>
                    <a:bodyPr/>
                    <a:lstStyle/>
                    <a:p>
                      <a:pP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T</a:t>
                      </a:r>
                      <a:r>
                        <a:rPr lang="zh-CN" altLang="en-US" sz="1515" kern="0" baseline="-15000" dirty="0">
                          <a:solidFill>
                            <a:srgbClr val="000000"/>
                          </a:solidFill>
                          <a:latin typeface="Times New Roman" panose="02020603050405020304" pitchFamily="65" charset="-122"/>
                          <a:ea typeface="华文细黑" panose="02010600040101010101" pitchFamily="65" charset="-122"/>
                        </a:rPr>
                        <a:t>驱</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T</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或</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a:solidFill>
                            <a:srgbClr val="000000"/>
                          </a:solidFill>
                          <a:latin typeface="Times New Roman" panose="02020603050405020304" pitchFamily="65" charset="-122"/>
                          <a:ea typeface="华文细黑" panose="02010600040101010101" pitchFamily="65" charset="-122"/>
                        </a:rPr>
                        <a:t>驱</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p>
                  </a:txBody>
                  <a:tcPr marL="45720" marR="45720" anchor="ctr"/>
                </a:tc>
                <a:extLst>
                  <a:ext uri="{0D108BD9-81ED-4DB2-BD59-A6C34878D82A}">
                    <a16:rowId xmlns:a16="http://schemas.microsoft.com/office/drawing/2014/main" val="10002"/>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振动能量</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振动系统的机械能不变</a:t>
                      </a:r>
                    </a:p>
                  </a:txBody>
                  <a:tcPr marL="45720" marR="45720"/>
                </a:tc>
                <a:tc>
                  <a:txBody>
                    <a:bodyPr/>
                    <a:lstStyle/>
                    <a:p>
                      <a:pPr eaLnBrk="0" latinLnBrk="1" hangingPunct="0">
                        <a:lnSpc>
                          <a:spcPct val="150000"/>
                        </a:lnSpc>
                        <a:spcBef>
                          <a:spcPts val="0"/>
                        </a:spcBef>
                      </a:pPr>
                      <a:r>
                        <a:rPr lang="zh-CN" altLang="en-US" sz="2010" u="sng" kern="0" dirty="0">
                          <a:solidFill>
                            <a:srgbClr val="000000"/>
                          </a:solidFill>
                          <a:latin typeface="Times New Roman" panose="02020603050405020304" pitchFamily="65" charset="-122"/>
                          <a:ea typeface="华文细黑" panose="02010600040101010101" pitchFamily="65" charset="-122"/>
                        </a:rPr>
                        <a:t>由产生驱动力的物体提供</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振动物体获得的能量最大</a:t>
                      </a:r>
                    </a:p>
                  </a:txBody>
                  <a:tcPr marL="45720" marR="45720"/>
                </a:tc>
                <a:extLst>
                  <a:ext uri="{0D108BD9-81ED-4DB2-BD59-A6C34878D82A}">
                    <a16:rowId xmlns:a16="http://schemas.microsoft.com/office/drawing/2014/main" val="10003"/>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常见例子</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弹簧振子或单摆(</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5</a:t>
                      </a:r>
                      <a:r>
                        <a:rPr lang="zh-CN" altLang="en-US" sz="2010" kern="0" dirty="0">
                          <a:solidFill>
                            <a:srgbClr val="000000"/>
                          </a:solidFill>
                          <a:latin typeface="Arial Narrow" panose="020B0606020202030204" pitchFamily="65" charset="-122"/>
                          <a:ea typeface="Arial Unicode MS"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机械工作时底座发生的振动</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共振筛、声音的共鸣</a:t>
                      </a:r>
                    </a:p>
                  </a:txBody>
                  <a:tcPr marL="45720" marR="45720"/>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2</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机械波</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8195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要点1　机械波的形成　波的图像</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1.波在传播过程中的特点</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质点并不随波迁移;</a:t>
            </a: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各质点的起振方向相同;离波源越远的质点,振动越滞后;</a:t>
            </a:r>
            <a:r>
              <a:rPr lang="zh-CN" altLang="en-US" sz="2410" kern="0" dirty="0">
                <a:solidFill>
                  <a:srgbClr val="000000"/>
                </a:solidFill>
                <a:latin typeface="Times New Roman" panose="02020603050405020304"/>
                <a:ea typeface="华文细黑" panose="02010600040101010101" pitchFamily="65" charset="-122"/>
              </a:rPr>
              <a:t>③</a:t>
            </a:r>
            <a:r>
              <a:rPr lang="zh-CN" altLang="en-US" sz="2410" kern="0" dirty="0">
                <a:solidFill>
                  <a:srgbClr val="000000"/>
                </a:solidFill>
                <a:latin typeface="Times New Roman" panose="02020603050405020304" pitchFamily="65" charset="-122"/>
                <a:ea typeface="华文细黑" panose="02010600040101010101" pitchFamily="65" charset="-122"/>
              </a:rPr>
              <a:t>各</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质点都做受迫振动,且振动的周期、频率与波源的相同;</a:t>
            </a:r>
            <a:r>
              <a:rPr lang="zh-CN" altLang="en-US" sz="2410" kern="0" dirty="0">
                <a:solidFill>
                  <a:srgbClr val="000000"/>
                </a:solidFill>
                <a:latin typeface="Times New Roman" panose="02020603050405020304"/>
                <a:ea typeface="华文细黑" panose="02010600040101010101" pitchFamily="65" charset="-122"/>
              </a:rPr>
              <a:t>④</a:t>
            </a:r>
            <a:r>
              <a:rPr lang="zh-CN" altLang="en-US" sz="2410" u="sng" kern="0" dirty="0">
                <a:solidFill>
                  <a:srgbClr val="000000"/>
                </a:solidFill>
                <a:latin typeface="Times New Roman" panose="02020603050405020304" pitchFamily="65" charset="-122"/>
                <a:ea typeface="华文细黑" panose="02010600040101010101" pitchFamily="65" charset="-122"/>
              </a:rPr>
              <a:t>机械波传播的是振动的形式</a:t>
            </a:r>
            <a:br>
              <a:rPr dirty="0"/>
            </a:br>
            <a:r>
              <a:rPr lang="zh-CN" altLang="en-US" sz="2410" u="sng" kern="0" dirty="0">
                <a:solidFill>
                  <a:srgbClr val="000000"/>
                </a:solidFill>
                <a:latin typeface="Times New Roman" panose="02020603050405020304" pitchFamily="65" charset="-122"/>
                <a:ea typeface="华文细黑" panose="02010600040101010101" pitchFamily="65" charset="-122"/>
              </a:rPr>
              <a:t>和能量,也可以传递信息</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a:ea typeface="华文细黑" panose="02010600040101010101" pitchFamily="65" charset="-122"/>
              </a:rPr>
              <a:t>⑤</a:t>
            </a:r>
            <a:r>
              <a:rPr lang="zh-CN" altLang="en-US" sz="2410" kern="0" dirty="0">
                <a:solidFill>
                  <a:srgbClr val="000000"/>
                </a:solidFill>
                <a:latin typeface="Times New Roman" panose="02020603050405020304" pitchFamily="65" charset="-122"/>
                <a:ea typeface="华文细黑" panose="02010600040101010101" pitchFamily="65" charset="-122"/>
              </a:rPr>
              <a:t>波源经过一个周期</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完成一次全振动,波恰好向前传播一个</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波长的距离。</a:t>
            </a:r>
            <a:endParaRPr lang="zh-CN" altLang="en-US" dirty="0"/>
          </a:p>
        </p:txBody>
      </p:sp>
      <p:pic>
        <p:nvPicPr>
          <p:cNvPr id="4" name="图片 3">
            <a:extLst>
              <a:ext uri="{FF2B5EF4-FFF2-40B4-BE49-F238E27FC236}">
                <a16:creationId xmlns:a16="http://schemas.microsoft.com/office/drawing/2014/main" id="{4CFC5B69-D25A-40EC-A6D4-40571CE5F5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95862" y="3447996"/>
            <a:ext cx="4457700" cy="3032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39949"/>
            <a:ext cx="11831400" cy="41008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2.波长、波速和频率</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(1)波长:在波的传播方向上,振动相位总是相同的两个相邻质点间的距离,用</a:t>
            </a:r>
            <a:r>
              <a:rPr lang="zh-CN" altLang="en-US" sz="2410" i="1" kern="0" dirty="0">
                <a:solidFill>
                  <a:srgbClr val="000000"/>
                </a:solidFill>
                <a:latin typeface="Times New Roman" panose="02020603050405020304" pitchFamily="65" charset="-122"/>
                <a:ea typeface="华文细黑" panose="02010600040101010101" pitchFamily="65" charset="-122"/>
              </a:rPr>
              <a:t>λ</a:t>
            </a:r>
            <a:r>
              <a:rPr lang="zh-CN" altLang="en-US" sz="2410" kern="0" dirty="0">
                <a:solidFill>
                  <a:srgbClr val="000000"/>
                </a:solidFill>
                <a:latin typeface="Times New Roman" panose="02020603050405020304" pitchFamily="65" charset="-122"/>
                <a:ea typeface="华文细黑" panose="02010600040101010101" pitchFamily="65" charset="-122"/>
              </a:rPr>
              <a:t>表示。波</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长由频率和波速共同决定。</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(2)频率:波的频率由波源决定,等于波源的振动频率。</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(3)波速:波的传播速度。</a:t>
            </a:r>
            <a:r>
              <a:rPr lang="zh-CN" altLang="en-US" sz="2410" u="sng" kern="0" dirty="0">
                <a:solidFill>
                  <a:srgbClr val="000000"/>
                </a:solidFill>
                <a:latin typeface="Times New Roman" panose="02020603050405020304" pitchFamily="65" charset="-122"/>
                <a:ea typeface="华文细黑" panose="02010600040101010101" pitchFamily="65" charset="-122"/>
              </a:rPr>
              <a:t>波速由介质决定,与波源无关</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(4)波速公式:</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λf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0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或</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3.波的图像的信息(如图所示)</a:t>
            </a:r>
            <a:endParaRPr lang="zh-CN" altLang="en-US" b="1" dirty="0"/>
          </a:p>
        </p:txBody>
      </p:sp>
      <p:graphicFrame>
        <p:nvGraphicFramePr>
          <p:cNvPr id="4" name="对象 3"/>
          <p:cNvGraphicFramePr>
            <a:graphicFrameLocks noChangeAspect="1"/>
          </p:cNvGraphicFramePr>
          <p:nvPr>
            <p:extLst>
              <p:ext uri="{D42A27DB-BD31-4B8C-83A1-F6EECF244321}">
                <p14:modId xmlns:p14="http://schemas.microsoft.com/office/powerpoint/2010/main" val="3826886794"/>
              </p:ext>
            </p:extLst>
          </p:nvPr>
        </p:nvGraphicFramePr>
        <p:xfrm>
          <a:off x="2851644" y="3484212"/>
          <a:ext cx="257174" cy="657224"/>
        </p:xfrm>
        <a:graphic>
          <a:graphicData uri="http://schemas.openxmlformats.org/presentationml/2006/ole">
            <mc:AlternateContent xmlns:mc="http://schemas.openxmlformats.org/markup-compatibility/2006">
              <mc:Choice xmlns:v="urn:schemas-microsoft-com:vml" Requires="v">
                <p:oleObj spid="_x0000_s10263" name="Equation" r:id="rId4" imgW="6705600" imgH="17373600" progId="">
                  <p:embed/>
                </p:oleObj>
              </mc:Choice>
              <mc:Fallback>
                <p:oleObj name="Equation" r:id="rId4" imgW="6705600" imgH="17373600" progId="">
                  <p:embed/>
                  <p:pic>
                    <p:nvPicPr>
                      <p:cNvPr id="0" name="图片 10240"/>
                      <p:cNvPicPr>
                        <a:picLocks noChangeAspect="1"/>
                      </p:cNvPicPr>
                      <p:nvPr/>
                    </p:nvPicPr>
                    <p:blipFill>
                      <a:blip r:embed="rId5"/>
                      <a:stretch>
                        <a:fillRect/>
                      </a:stretch>
                    </p:blipFill>
                    <p:spPr>
                      <a:xfrm>
                        <a:off x="2851644" y="3484212"/>
                        <a:ext cx="2571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611335434"/>
              </p:ext>
            </p:extLst>
          </p:nvPr>
        </p:nvGraphicFramePr>
        <p:xfrm>
          <a:off x="3722032" y="3484212"/>
          <a:ext cx="371474" cy="657224"/>
        </p:xfrm>
        <a:graphic>
          <a:graphicData uri="http://schemas.openxmlformats.org/presentationml/2006/ole">
            <mc:AlternateContent xmlns:mc="http://schemas.openxmlformats.org/markup-compatibility/2006">
              <mc:Choice xmlns:v="urn:schemas-microsoft-com:vml" Requires="v">
                <p:oleObj spid="_x0000_s10264" name="Equation" r:id="rId6" imgW="9753600" imgH="17373600" progId="">
                  <p:embed/>
                </p:oleObj>
              </mc:Choice>
              <mc:Fallback>
                <p:oleObj name="Equation" r:id="rId6" imgW="9753600" imgH="17373600" progId="">
                  <p:embed/>
                  <p:pic>
                    <p:nvPicPr>
                      <p:cNvPr id="0" name="图片 10241"/>
                      <p:cNvPicPr>
                        <a:picLocks noChangeAspect="1"/>
                      </p:cNvPicPr>
                      <p:nvPr/>
                    </p:nvPicPr>
                    <p:blipFill>
                      <a:blip r:embed="rId7"/>
                      <a:stretch>
                        <a:fillRect/>
                      </a:stretch>
                    </p:blipFill>
                    <p:spPr>
                      <a:xfrm>
                        <a:off x="3722032" y="3484212"/>
                        <a:ext cx="371474" cy="657224"/>
                      </a:xfrm>
                      <a:prstGeom prst="rect">
                        <a:avLst/>
                      </a:prstGeom>
                      <a:noFill/>
                      <a:ln w="9525">
                        <a:noFill/>
                      </a:ln>
                    </p:spPr>
                  </p:pic>
                </p:oleObj>
              </mc:Fallback>
            </mc:AlternateContent>
          </a:graphicData>
        </a:graphic>
      </p:graphicFrame>
      <p:pic>
        <p:nvPicPr>
          <p:cNvPr id="6" name="图片 3" descr="textimage15.jpeg"/>
          <p:cNvPicPr>
            <a:picLocks noChangeAspect="1"/>
          </p:cNvPicPr>
          <p:nvPr/>
        </p:nvPicPr>
        <p:blipFill>
          <a:blip r:embed="rId8">
            <a:duotone>
              <a:prstClr val="black"/>
              <a:schemeClr val="accent6">
                <a:tint val="45000"/>
                <a:satMod val="400000"/>
              </a:schemeClr>
            </a:duotone>
            <a:clrChange>
              <a:clrFrom>
                <a:srgbClr val="FFFFFF"/>
              </a:clrFrom>
              <a:clrTo>
                <a:srgbClr val="FFFFFF">
                  <a:alpha val="0"/>
                </a:srgbClr>
              </a:clrTo>
            </a:clrChange>
          </a:blip>
          <a:stretch>
            <a:fillRect/>
          </a:stretch>
        </p:blipFill>
        <p:spPr>
          <a:xfrm>
            <a:off x="4941086" y="4312350"/>
            <a:ext cx="2447191" cy="19762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26360"/>
          </a:xfrm>
          <a:prstGeom prst="rect">
            <a:avLst/>
          </a:prstGeom>
          <a:noFill/>
        </p:spPr>
        <p:txBody>
          <a:bodyPr wrap="square" lIns="0" tIns="0" rIns="0" bIns="0" rtlCol="0">
            <a:spAutoFit/>
          </a:bodyPr>
          <a:lstStyle/>
          <a:p>
            <a:pPr eaLnBrk="0" latinLnBrk="1" hangingPunct="0">
              <a:lnSpc>
                <a:spcPct val="150000"/>
              </a:lnSpc>
            </a:pPr>
            <a:r>
              <a:rPr lang="zh-CN" altLang="en-US" sz="2410" b="1" kern="0" dirty="0">
                <a:solidFill>
                  <a:srgbClr val="000000"/>
                </a:solidFill>
                <a:latin typeface="Times New Roman" panose="02020603050405020304" pitchFamily="65" charset="-122"/>
                <a:ea typeface="华文细黑" panose="02010600040101010101" pitchFamily="65" charset="-122"/>
              </a:rPr>
              <a:t>3.波的图像的信息(如图所示)</a:t>
            </a:r>
            <a:endParaRPr lang="en-US" altLang="zh-CN" sz="2410" b="1"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pP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2410" u="sng" kern="0" dirty="0">
                <a:solidFill>
                  <a:srgbClr val="000000"/>
                </a:solidFill>
                <a:latin typeface="Times New Roman" panose="02020603050405020304" pitchFamily="65" charset="-122"/>
                <a:ea typeface="华文细黑" panose="02010600040101010101" pitchFamily="65" charset="-122"/>
              </a:rPr>
              <a:t>可直接读取振幅</a:t>
            </a:r>
            <a:r>
              <a:rPr lang="zh-CN" altLang="en-US" sz="2410" i="1" u="sng" kern="0" dirty="0">
                <a:solidFill>
                  <a:srgbClr val="000000"/>
                </a:solidFill>
                <a:latin typeface="Times New Roman" panose="02020603050405020304" pitchFamily="65" charset="-122"/>
                <a:ea typeface="华文细黑" panose="02010600040101010101" pitchFamily="65" charset="-122"/>
              </a:rPr>
              <a:t>A</a:t>
            </a:r>
            <a:r>
              <a:rPr lang="zh-CN" altLang="en-US" sz="2410" u="sng" kern="0" dirty="0">
                <a:solidFill>
                  <a:srgbClr val="000000"/>
                </a:solidFill>
                <a:latin typeface="Times New Roman" panose="02020603050405020304" pitchFamily="65" charset="-122"/>
                <a:ea typeface="华文细黑" panose="02010600040101010101" pitchFamily="65" charset="-122"/>
              </a:rPr>
              <a:t>和波长</a:t>
            </a:r>
            <a:r>
              <a:rPr lang="zh-CN" altLang="en-US" sz="2410" i="1" u="sng" kern="0" dirty="0">
                <a:solidFill>
                  <a:srgbClr val="000000"/>
                </a:solidFill>
                <a:latin typeface="Times New Roman" panose="02020603050405020304" pitchFamily="65" charset="-122"/>
                <a:ea typeface="华文细黑" panose="02010600040101010101" pitchFamily="65" charset="-122"/>
              </a:rPr>
              <a:t>λ</a:t>
            </a:r>
            <a:r>
              <a:rPr lang="zh-CN" altLang="en-US" sz="2410" u="sng" kern="0" dirty="0">
                <a:solidFill>
                  <a:srgbClr val="000000"/>
                </a:solidFill>
                <a:latin typeface="Times New Roman" panose="02020603050405020304" pitchFamily="65" charset="-122"/>
                <a:ea typeface="华文细黑" panose="02010600040101010101" pitchFamily="65" charset="-122"/>
              </a:rPr>
              <a:t>,以及该时刻各质点的位移</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(2)确定该时刻各质点加速度的方向,并能比较其大小。</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(3)结合波的传播方向确定各质点的振动方向,或由各质点的振动方向确定波的传播方向。</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4.波的图像的特点</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(1)质点振动</a:t>
            </a:r>
            <a:r>
              <a:rPr lang="zh-CN" altLang="en-US" sz="2410" i="1" kern="0" dirty="0">
                <a:solidFill>
                  <a:srgbClr val="000000"/>
                </a:solidFill>
                <a:latin typeface="Times New Roman" panose="02020603050405020304" pitchFamily="65" charset="-122"/>
                <a:ea typeface="华文细黑" panose="02010600040101010101" pitchFamily="65" charset="-122"/>
              </a:rPr>
              <a:t>nT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=1,2,3,</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)或波传播</a:t>
            </a:r>
            <a:r>
              <a:rPr lang="zh-CN" altLang="en-US" sz="2410" i="1" kern="0" dirty="0">
                <a:solidFill>
                  <a:srgbClr val="000000"/>
                </a:solidFill>
                <a:latin typeface="Times New Roman" panose="02020603050405020304" pitchFamily="65" charset="-122"/>
                <a:ea typeface="华文细黑" panose="02010600040101010101" pitchFamily="65" charset="-122"/>
              </a:rPr>
              <a:t>nλ</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=1,2,3,</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)时,波形不变。</a:t>
            </a:r>
            <a:endParaRPr lang="zh-CN" altLang="en-US" dirty="0"/>
          </a:p>
        </p:txBody>
      </p:sp>
      <p:sp>
        <p:nvSpPr>
          <p:cNvPr id="4" name="TextBox 2"/>
          <p:cNvSpPr txBox="1"/>
          <p:nvPr/>
        </p:nvSpPr>
        <p:spPr>
          <a:xfrm>
            <a:off x="461157" y="3974360"/>
            <a:ext cx="11831400" cy="11835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(2)在波的传播方向上,当两质点平衡位置间的距离为</a:t>
            </a:r>
            <a:r>
              <a:rPr lang="zh-CN" altLang="en-US" sz="2410" i="1" kern="0" dirty="0">
                <a:solidFill>
                  <a:srgbClr val="000000"/>
                </a:solidFill>
                <a:latin typeface="Times New Roman" panose="02020603050405020304" pitchFamily="65" charset="-122"/>
                <a:ea typeface="华文细黑" panose="02010600040101010101" pitchFamily="65" charset="-122"/>
              </a:rPr>
              <a:t>nλ</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=1,2,3,</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)时,它们的振动步调</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总相同;当两质点平衡位置间的距离为(2</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=0,1,2,3,</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)时,它们的振动步调总相反。</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2694714312"/>
              </p:ext>
            </p:extLst>
          </p:nvPr>
        </p:nvGraphicFramePr>
        <p:xfrm>
          <a:off x="6300118" y="4622360"/>
          <a:ext cx="219075" cy="657225"/>
        </p:xfrm>
        <a:graphic>
          <a:graphicData uri="http://schemas.openxmlformats.org/presentationml/2006/ole">
            <mc:AlternateContent xmlns:mc="http://schemas.openxmlformats.org/markup-compatibility/2006">
              <mc:Choice xmlns:v="urn:schemas-microsoft-com:vml" Requires="v">
                <p:oleObj spid="_x0000_s11277" name="Equation" r:id="rId4" imgW="5791200" imgH="17373600" progId="">
                  <p:embed/>
                </p:oleObj>
              </mc:Choice>
              <mc:Fallback>
                <p:oleObj name="Equation" r:id="rId4" imgW="5791200" imgH="17373600" progId="">
                  <p:embed/>
                  <p:pic>
                    <p:nvPicPr>
                      <p:cNvPr id="0" name="图片 11264"/>
                      <p:cNvPicPr>
                        <a:picLocks noChangeAspect="1"/>
                      </p:cNvPicPr>
                      <p:nvPr/>
                    </p:nvPicPr>
                    <p:blipFill>
                      <a:blip r:embed="rId5"/>
                      <a:stretch>
                        <a:fillRect/>
                      </a:stretch>
                    </p:blipFill>
                    <p:spPr>
                      <a:xfrm>
                        <a:off x="6300118" y="4622360"/>
                        <a:ext cx="219075" cy="657225"/>
                      </a:xfrm>
                      <a:prstGeom prst="rect">
                        <a:avLst/>
                      </a:prstGeom>
                      <a:noFill/>
                      <a:ln w="9525">
                        <a:noFill/>
                      </a:ln>
                    </p:spPr>
                  </p:pic>
                </p:oleObj>
              </mc:Fallback>
            </mc:AlternateContent>
          </a:graphicData>
        </a:graphic>
      </p:graphicFrame>
      <p:pic>
        <p:nvPicPr>
          <p:cNvPr id="6" name="图片 3" descr="textimage15.jpeg">
            <a:extLst>
              <a:ext uri="{FF2B5EF4-FFF2-40B4-BE49-F238E27FC236}">
                <a16:creationId xmlns:a16="http://schemas.microsoft.com/office/drawing/2014/main" id="{4023B578-0F6A-4519-B0ED-12E0F54894AD}"/>
              </a:ext>
            </a:extLst>
          </p:cNvPr>
          <p:cNvPicPr>
            <a:picLocks noChangeAspect="1"/>
          </p:cNvPicPr>
          <p:nvPr/>
        </p:nvPicPr>
        <p:blipFill>
          <a:blip r:embed="rId6">
            <a:duotone>
              <a:prstClr val="black"/>
              <a:schemeClr val="accent6">
                <a:tint val="45000"/>
                <a:satMod val="400000"/>
              </a:schemeClr>
            </a:duotone>
            <a:clrChange>
              <a:clrFrom>
                <a:srgbClr val="FFFFFF"/>
              </a:clrFrom>
              <a:clrTo>
                <a:srgbClr val="FFFFFF">
                  <a:alpha val="0"/>
                </a:srgbClr>
              </a:clrTo>
            </a:clrChange>
          </a:blip>
          <a:stretch>
            <a:fillRect/>
          </a:stretch>
        </p:blipFill>
        <p:spPr>
          <a:xfrm>
            <a:off x="8676382" y="251917"/>
            <a:ext cx="2675064" cy="21602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476708524"/>
              </p:ext>
            </p:extLst>
          </p:nvPr>
        </p:nvGraphicFramePr>
        <p:xfrm>
          <a:off x="1764144" y="1200666"/>
          <a:ext cx="9144486" cy="3803779"/>
        </p:xfrm>
        <a:graphic>
          <a:graphicData uri="http://schemas.openxmlformats.org/drawingml/2006/table">
            <a:tbl>
              <a:tblPr/>
              <a:tblGrid>
                <a:gridCol w="1295614">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0">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内容</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图像</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0">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上下坡法</a:t>
                      </a:r>
                    </a:p>
                  </a:txBody>
                  <a:tcPr marL="45720" marR="45720" anchor="ctr"/>
                </a:tc>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沿波的传播方向,上坡时质点向下振动,下坡时质点向上振动</a:t>
                      </a:r>
                    </a:p>
                  </a:txBody>
                  <a:tcPr marL="45720" marR="45720"/>
                </a:tc>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1"/>
                  </a:ext>
                </a:extLst>
              </a:tr>
              <a:tr h="0">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同侧法</a:t>
                      </a:r>
                    </a:p>
                  </a:txBody>
                  <a:tcPr marL="45720" marR="45720" anchor="ctr"/>
                </a:tc>
                <a:tc>
                  <a:txBody>
                    <a:bodyPr/>
                    <a:lstStyle/>
                    <a:p>
                      <a:pPr eaLnBrk="0" latinLnBrk="1" hangingPunct="0">
                        <a:lnSpc>
                          <a:spcPct val="150000"/>
                        </a:lnSpc>
                        <a:spcBef>
                          <a:spcPts val="0"/>
                        </a:spcBef>
                      </a:pPr>
                      <a:r>
                        <a:rPr lang="zh-CN" altLang="en-US" sz="2000" u="sng" kern="0" spc="0" dirty="0">
                          <a:solidFill>
                            <a:srgbClr val="000000"/>
                          </a:solidFill>
                          <a:latin typeface="Times New Roman" panose="02020603050405020304" pitchFamily="65" charset="-122"/>
                          <a:ea typeface="华文细黑" panose="02010600040101010101" pitchFamily="65" charset="-122"/>
                        </a:rPr>
                        <a:t>波形图上某点表示传播方向和振动方向的箭头在图线同侧</a:t>
                      </a:r>
                    </a:p>
                  </a:txBody>
                  <a:tcPr marL="45720" marR="45720"/>
                </a:tc>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2"/>
                  </a:ext>
                </a:extLst>
              </a:tr>
              <a:tr h="0">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微平移法</a:t>
                      </a:r>
                    </a:p>
                  </a:txBody>
                  <a:tcPr marL="45720" marR="45720" anchor="ctr"/>
                </a:tc>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将波形图沿传播方向进行微小平移,再由对应</a:t>
                      </a:r>
                      <a:r>
                        <a:rPr lang="zh-CN" altLang="en-US" sz="2000" i="1" kern="0" spc="0" dirty="0">
                          <a:solidFill>
                            <a:srgbClr val="000000"/>
                          </a:solidFill>
                          <a:latin typeface="Times New Roman" panose="02020603050405020304" pitchFamily="65" charset="-122"/>
                          <a:ea typeface="华文细黑" panose="02010600040101010101" pitchFamily="65" charset="-122"/>
                        </a:rPr>
                        <a:t>x</a:t>
                      </a:r>
                      <a:r>
                        <a:rPr lang="zh-CN" altLang="en-US" sz="2000" kern="0" spc="0" dirty="0">
                          <a:solidFill>
                            <a:srgbClr val="000000"/>
                          </a:solidFill>
                          <a:latin typeface="Times New Roman" panose="02020603050405020304" pitchFamily="65" charset="-122"/>
                          <a:ea typeface="华文细黑" panose="02010600040101010101" pitchFamily="65" charset="-122"/>
                        </a:rPr>
                        <a:t>轴上某一点的两波形曲线上的点来判定质点振动方向</a:t>
                      </a:r>
                    </a:p>
                  </a:txBody>
                  <a:tcPr marL="45720" marR="45720"/>
                </a:tc>
                <a:tc>
                  <a:txBody>
                    <a:bodyPr/>
                    <a:lstStyle/>
                    <a:p>
                      <a:pPr eaLnBrk="0" latinLnBrk="1" hangingPunct="0">
                        <a:lnSpc>
                          <a:spcPct val="150000"/>
                        </a:lnSpc>
                        <a:spcBef>
                          <a:spcPts val="0"/>
                        </a:spcBef>
                      </a:pPr>
                      <a:r>
                        <a:rPr lang="zh-CN" altLang="en-US" sz="2000" kern="0" spc="0"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3"/>
                  </a:ext>
                </a:extLst>
              </a:tr>
            </a:tbl>
          </a:graphicData>
        </a:graphic>
      </p:graphicFrame>
      <p:pic>
        <p:nvPicPr>
          <p:cNvPr id="4" name="图片 4" descr="textimage17.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7956302" y="1836183"/>
            <a:ext cx="2137497" cy="715658"/>
          </a:xfrm>
          <a:prstGeom prst="rect">
            <a:avLst/>
          </a:prstGeom>
        </p:spPr>
      </p:pic>
      <p:pic>
        <p:nvPicPr>
          <p:cNvPr id="6" name="图片 6" descr="textimage19.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7971580" y="2710328"/>
            <a:ext cx="2162124" cy="816313"/>
          </a:xfrm>
          <a:prstGeom prst="rect">
            <a:avLst/>
          </a:prstGeom>
        </p:spPr>
      </p:pic>
      <p:pic>
        <p:nvPicPr>
          <p:cNvPr id="8" name="图片 8" descr="textimage21.jpeg"/>
          <p:cNvPicPr>
            <a:picLocks noChangeAspect="1"/>
          </p:cNvPicPr>
          <p:nvPr/>
        </p:nvPicPr>
        <p:blipFill>
          <a:blip r:embed="rId5">
            <a:duotone>
              <a:prstClr val="black"/>
              <a:schemeClr val="accent6">
                <a:tint val="45000"/>
                <a:satMod val="400000"/>
              </a:schemeClr>
            </a:duotone>
            <a:clrChange>
              <a:clrFrom>
                <a:srgbClr val="FFFFFF"/>
              </a:clrFrom>
              <a:clrTo>
                <a:srgbClr val="FFFFFF">
                  <a:alpha val="0"/>
                </a:srgbClr>
              </a:clrTo>
            </a:clrChange>
          </a:blip>
          <a:stretch>
            <a:fillRect/>
          </a:stretch>
        </p:blipFill>
        <p:spPr>
          <a:xfrm>
            <a:off x="7971580" y="3844370"/>
            <a:ext cx="1944216" cy="878581"/>
          </a:xfrm>
          <a:prstGeom prst="rect">
            <a:avLst/>
          </a:prstGeom>
        </p:spPr>
      </p:pic>
      <p:sp>
        <p:nvSpPr>
          <p:cNvPr id="9" name="TextBox 2"/>
          <p:cNvSpPr txBox="1"/>
          <p:nvPr/>
        </p:nvSpPr>
        <p:spPr>
          <a:xfrm>
            <a:off x="468000" y="590884"/>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5.波的传播方向与质点振动方向的互判方法</a:t>
            </a:r>
            <a:endParaRPr lang="zh-CN" alt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1436932"/>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b="1" kern="0" dirty="0">
                <a:solidFill>
                  <a:srgbClr val="DE0000"/>
                </a:solidFill>
                <a:ea typeface="微软雅黑" panose="020B0503020204020204" pitchFamily="34" charset="-122"/>
              </a:rPr>
              <a:t>例</a:t>
            </a:r>
            <a:r>
              <a:rPr lang="zh-CN" altLang="en-US" sz="2500" b="1" dirty="0">
                <a:solidFill>
                  <a:srgbClr val="DE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一列简谐横波以质点</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为波源,起初质点</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在坐标原点处,</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=0时刻起振,当</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=0.3</a:t>
            </a:r>
            <a:r>
              <a:rPr lang="en-US" altLang="zh-CN" sz="2410" kern="0" dirty="0">
                <a:solidFill>
                  <a:srgbClr val="000000"/>
                </a:solidFill>
                <a:latin typeface="Times New Roman" panose="02020603050405020304" pitchFamily="65" charset="-122"/>
                <a:ea typeface="华文细黑" panose="02010600040101010101" pitchFamily="65" charset="-122"/>
              </a:rPr>
              <a:t>s</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时,波恰好传到质点</a:t>
            </a:r>
            <a:r>
              <a:rPr lang="zh-CN" altLang="en-US" sz="2410" i="1" kern="0" dirty="0">
                <a:solidFill>
                  <a:srgbClr val="000000"/>
                </a:solidFill>
                <a:latin typeface="Times New Roman" panose="02020603050405020304" pitchFamily="65" charset="-122"/>
                <a:ea typeface="华文细黑" panose="02010600040101010101" pitchFamily="65" charset="-122"/>
              </a:rPr>
              <a:t>h</a:t>
            </a:r>
            <a:r>
              <a:rPr lang="zh-CN" altLang="en-US" sz="2410" kern="0" dirty="0">
                <a:solidFill>
                  <a:srgbClr val="000000"/>
                </a:solidFill>
                <a:latin typeface="Times New Roman" panose="02020603050405020304" pitchFamily="65" charset="-122"/>
                <a:ea typeface="华文细黑" panose="02010600040101010101" pitchFamily="65" charset="-122"/>
              </a:rPr>
              <a:t>处,如图所示。</a:t>
            </a:r>
            <a:endParaRPr lang="en-US" altLang="zh-CN"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(1)质点</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振动周期是</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,振幅是</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,简谐横波的波长是</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,波速是</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22.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4283894" y="2916213"/>
            <a:ext cx="3888432" cy="2092022"/>
          </a:xfrm>
          <a:prstGeom prst="rect">
            <a:avLst/>
          </a:prstGeom>
        </p:spPr>
      </p:pic>
      <p:sp>
        <p:nvSpPr>
          <p:cNvPr id="4" name="TextBox 2"/>
          <p:cNvSpPr txBox="1"/>
          <p:nvPr/>
        </p:nvSpPr>
        <p:spPr>
          <a:xfrm>
            <a:off x="468000" y="1791669"/>
            <a:ext cx="11831400" cy="923971"/>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=0.3</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时,质点</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的振幅是</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,向</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(选填“上”或“下”)振动。质点</a:t>
            </a:r>
            <a:r>
              <a:rPr lang="zh-CN" altLang="en-US" sz="2410" i="1" kern="0" dirty="0">
                <a:solidFill>
                  <a:srgbClr val="000000"/>
                </a:solidFill>
                <a:latin typeface="Times New Roman" panose="02020603050405020304" pitchFamily="65" charset="-122"/>
                <a:ea typeface="华文细黑" panose="02010600040101010101" pitchFamily="65" charset="-122"/>
              </a:rPr>
              <a:t>a</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的起振方向是</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(选填“竖直向上”或“竖直向下”)。</a:t>
            </a:r>
            <a:endParaRPr lang="zh-CN" altLang="en-US" dirty="0"/>
          </a:p>
        </p:txBody>
      </p:sp>
      <p:sp>
        <p:nvSpPr>
          <p:cNvPr id="5" name="TextBox 2">
            <a:extLst>
              <a:ext uri="{FF2B5EF4-FFF2-40B4-BE49-F238E27FC236}">
                <a16:creationId xmlns:a16="http://schemas.microsoft.com/office/drawing/2014/main" id="{4DE94672-113A-4CDF-8F44-D64DBBA3671B}"/>
              </a:ext>
            </a:extLst>
          </p:cNvPr>
          <p:cNvSpPr txBox="1"/>
          <p:nvPr/>
        </p:nvSpPr>
        <p:spPr>
          <a:xfrm>
            <a:off x="468000" y="5200234"/>
            <a:ext cx="11831400" cy="4976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答案</a:t>
            </a:r>
            <a:r>
              <a:rPr lang="zh-CN" altLang="en-US" sz="2410" kern="0" dirty="0">
                <a:solidFill>
                  <a:srgbClr val="000000"/>
                </a:solidFill>
                <a:latin typeface="Times New Roman" panose="02020603050405020304" pitchFamily="65" charset="-122"/>
                <a:ea typeface="楷体_GB2312" pitchFamily="65" charset="-122"/>
              </a:rPr>
              <a:t>    (1)0.2</a:t>
            </a:r>
            <a:r>
              <a:rPr lang="en-US" altLang="zh-CN" sz="2410" kern="0" dirty="0">
                <a:solidFill>
                  <a:srgbClr val="000000"/>
                </a:solidFill>
                <a:latin typeface="Times New Roman" panose="02020603050405020304" pitchFamily="65" charset="-122"/>
                <a:ea typeface="楷体_GB2312" pitchFamily="65" charset="-122"/>
              </a:rPr>
              <a:t>s</a:t>
            </a:r>
            <a:r>
              <a:rPr lang="zh-CN" altLang="en-US" sz="2410" kern="0" dirty="0">
                <a:solidFill>
                  <a:srgbClr val="000000"/>
                </a:solidFill>
                <a:latin typeface="Times New Roman" panose="02020603050405020304" pitchFamily="65" charset="-122"/>
                <a:ea typeface="楷体_GB2312" pitchFamily="65" charset="-122"/>
              </a:rPr>
              <a:t>    5 cm    4</a:t>
            </a:r>
            <a:r>
              <a:rPr lang="en-US" altLang="zh-CN" sz="2410" kern="0" dirty="0">
                <a:solidFill>
                  <a:srgbClr val="000000"/>
                </a:solidFill>
                <a:latin typeface="Times New Roman" panose="02020603050405020304" pitchFamily="65" charset="-122"/>
                <a:ea typeface="楷体_GB2312" pitchFamily="65" charset="-122"/>
              </a:rPr>
              <a:t>m</a:t>
            </a:r>
            <a:r>
              <a:rPr lang="zh-CN" altLang="en-US" sz="2410" kern="0" dirty="0">
                <a:solidFill>
                  <a:srgbClr val="000000"/>
                </a:solidFill>
                <a:latin typeface="Times New Roman" panose="02020603050405020304" pitchFamily="65" charset="-122"/>
                <a:ea typeface="楷体_GB2312" pitchFamily="65" charset="-122"/>
              </a:rPr>
              <a:t>    20</a:t>
            </a:r>
            <a:r>
              <a:rPr lang="en-US" altLang="zh-CN" sz="2410" kern="0" dirty="0">
                <a:solidFill>
                  <a:srgbClr val="000000"/>
                </a:solidFill>
                <a:latin typeface="Times New Roman" panose="02020603050405020304" pitchFamily="65" charset="-122"/>
                <a:ea typeface="楷体_GB2312" pitchFamily="65" charset="-122"/>
              </a:rPr>
              <a:t>m</a:t>
            </a:r>
            <a:r>
              <a:rPr lang="zh-CN" altLang="en-US" sz="2410" kern="0" dirty="0">
                <a:solidFill>
                  <a:srgbClr val="000000"/>
                </a:solidFill>
                <a:latin typeface="Times New Roman" panose="02020603050405020304" pitchFamily="65" charset="-122"/>
                <a:ea typeface="楷体_GB2312" pitchFamily="65" charset="-122"/>
              </a:rPr>
              <a:t>/s    (2)5 cm　</a:t>
            </a:r>
            <a:r>
              <a:rPr lang="zh-CN" altLang="en-US" sz="2410" kern="0" dirty="0">
                <a:solidFill>
                  <a:srgbClr val="000000"/>
                </a:solidFill>
                <a:latin typeface="华文细黑" panose="02010600040101010101" pitchFamily="2" charset="-122"/>
                <a:ea typeface="华文细黑" panose="02010600040101010101" pitchFamily="2" charset="-122"/>
              </a:rPr>
              <a:t>下　竖直向上   </a:t>
            </a:r>
            <a:endParaRPr lang="zh-CN" altLang="en-US" dirty="0">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A5B9FA0D-9699-4CEE-800B-40AA3DDDA33D}"/>
              </a:ext>
            </a:extLst>
          </p:cNvPr>
          <p:cNvSpPr txBox="1"/>
          <p:nvPr/>
        </p:nvSpPr>
        <p:spPr>
          <a:xfrm>
            <a:off x="395462" y="395933"/>
            <a:ext cx="6912238" cy="5288692"/>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=0.3</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时,平衡位置坐标为(0.5</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,0)的质点</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的位移是</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,振动方向是</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(选填“竖直向上”或“竖直向下”),再经过</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en-US" altLang="zh-CN" sz="2410" u="sng"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到达波峰。</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(4)0~0.3</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内,质点</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通过的路程是</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,质点</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通过的路程是</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eaLnBrk="0" latinLnBrk="1" hangingPunct="0">
              <a:lnSpc>
                <a:spcPct val="13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(5)若波源振动频率变大,则波速</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,波长</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,质点</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振动周期</a:t>
            </a:r>
            <a:r>
              <a:rPr lang="zh-CN" altLang="en-US" sz="2410" u="sng"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(选填“变大”“变小”或“不变”)。</a:t>
            </a:r>
            <a:endParaRPr lang="zh-CN" altLang="en-US" dirty="0"/>
          </a:p>
          <a:p>
            <a:pPr marL="0" indent="0" eaLnBrk="0" latinLnBrk="1" hangingPunct="0">
              <a:lnSpc>
                <a:spcPct val="13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(6)画出质点</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的振动图像。</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30000"/>
              </a:lnSpc>
            </a:pPr>
            <a:r>
              <a:rPr lang="zh-CN" altLang="en-US" sz="2410" kern="0" dirty="0">
                <a:solidFill>
                  <a:srgbClr val="000000"/>
                </a:solidFill>
                <a:latin typeface="Times New Roman" panose="02020603050405020304" pitchFamily="65" charset="-122"/>
                <a:ea typeface="华文细黑" panose="02010600040101010101" pitchFamily="65" charset="-122"/>
              </a:rPr>
              <a:t>(7)已知质点</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(未画出)的平衡位置坐标为(26</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,0),质点</a:t>
            </a:r>
            <a:r>
              <a:rPr lang="zh-CN" altLang="en-US" sz="2410" i="1" kern="0" dirty="0">
                <a:solidFill>
                  <a:srgbClr val="000000"/>
                </a:solidFill>
                <a:latin typeface="Times New Roman" panose="02020603050405020304" pitchFamily="65" charset="-122"/>
                <a:ea typeface="华文细黑" panose="02010600040101010101" pitchFamily="65" charset="-122"/>
              </a:rPr>
              <a:t>q</a:t>
            </a:r>
            <a:r>
              <a:rPr lang="zh-CN" altLang="en-US" sz="2410" kern="0" dirty="0">
                <a:solidFill>
                  <a:srgbClr val="000000"/>
                </a:solidFill>
                <a:latin typeface="Times New Roman" panose="02020603050405020304" pitchFamily="65" charset="-122"/>
                <a:ea typeface="华文细黑" panose="02010600040101010101" pitchFamily="65" charset="-122"/>
              </a:rPr>
              <a:t>第一次到达波谷是什么时刻?</a:t>
            </a:r>
            <a:endParaRPr lang="zh-CN" altLang="en-US" dirty="0">
              <a:solidFill>
                <a:prstClr val="black"/>
              </a:solidFill>
            </a:endParaRPr>
          </a:p>
        </p:txBody>
      </p:sp>
      <p:pic>
        <p:nvPicPr>
          <p:cNvPr id="3" name="图片 3" descr="textimage22.jpeg">
            <a:extLst>
              <a:ext uri="{FF2B5EF4-FFF2-40B4-BE49-F238E27FC236}">
                <a16:creationId xmlns:a16="http://schemas.microsoft.com/office/drawing/2014/main" id="{A3C4A5E5-6806-4B00-93A8-A52CE42C9E2B}"/>
              </a:ext>
            </a:extLst>
          </p:cNvPr>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7811756" y="575914"/>
            <a:ext cx="3888432" cy="2092022"/>
          </a:xfrm>
          <a:prstGeom prst="rect">
            <a:avLst/>
          </a:prstGeom>
        </p:spPr>
      </p:pic>
      <p:pic>
        <p:nvPicPr>
          <p:cNvPr id="4" name="图片 3" descr="textimage23.jpeg">
            <a:extLst>
              <a:ext uri="{FF2B5EF4-FFF2-40B4-BE49-F238E27FC236}">
                <a16:creationId xmlns:a16="http://schemas.microsoft.com/office/drawing/2014/main" id="{2202FB15-FA16-48D7-9622-9FC8EA9EA029}"/>
              </a:ext>
            </a:extLst>
          </p:cNvPr>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7955772" y="3168236"/>
            <a:ext cx="3324439" cy="1932152"/>
          </a:xfrm>
          <a:prstGeom prst="rect">
            <a:avLst/>
          </a:prstGeom>
        </p:spPr>
      </p:pic>
      <p:sp>
        <p:nvSpPr>
          <p:cNvPr id="5" name="TextBox 2">
            <a:extLst>
              <a:ext uri="{FF2B5EF4-FFF2-40B4-BE49-F238E27FC236}">
                <a16:creationId xmlns:a16="http://schemas.microsoft.com/office/drawing/2014/main" id="{B795A66C-AB3E-43DF-B074-6D103E390B4F}"/>
              </a:ext>
            </a:extLst>
          </p:cNvPr>
          <p:cNvSpPr txBox="1"/>
          <p:nvPr/>
        </p:nvSpPr>
        <p:spPr>
          <a:xfrm>
            <a:off x="395462" y="5596239"/>
            <a:ext cx="11831400" cy="6674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答案</a:t>
            </a:r>
            <a:r>
              <a:rPr lang="zh-CN" altLang="en-US" sz="2410" kern="0" dirty="0">
                <a:solidFill>
                  <a:srgbClr val="000000"/>
                </a:solidFill>
                <a:latin typeface="Times New Roman" panose="02020603050405020304" pitchFamily="65" charset="-122"/>
                <a:ea typeface="楷体_GB2312" pitchFamily="65" charset="-122"/>
              </a:rPr>
              <a:t>     (3)</a:t>
            </a:r>
            <a:r>
              <a:rPr lang="zh-CN" altLang="en-US" sz="3285" kern="0" spc="1065"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cm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竖直向下    0.175    (4)30 cm    5 cm    (5)不变  变小　变小    (7)1.45</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6" name="对象 5">
            <a:extLst>
              <a:ext uri="{FF2B5EF4-FFF2-40B4-BE49-F238E27FC236}">
                <a16:creationId xmlns:a16="http://schemas.microsoft.com/office/drawing/2014/main" id="{DDE53D13-AFCE-4802-9C6C-2FE333A8988B}"/>
              </a:ext>
            </a:extLst>
          </p:cNvPr>
          <p:cNvGraphicFramePr>
            <a:graphicFrameLocks noChangeAspect="1"/>
          </p:cNvGraphicFramePr>
          <p:nvPr>
            <p:extLst>
              <p:ext uri="{D42A27DB-BD31-4B8C-83A1-F6EECF244321}">
                <p14:modId xmlns:p14="http://schemas.microsoft.com/office/powerpoint/2010/main" val="3402549889"/>
              </p:ext>
            </p:extLst>
          </p:nvPr>
        </p:nvGraphicFramePr>
        <p:xfrm>
          <a:off x="1835092" y="5684625"/>
          <a:ext cx="552449" cy="714374"/>
        </p:xfrm>
        <a:graphic>
          <a:graphicData uri="http://schemas.openxmlformats.org/presentationml/2006/ole">
            <mc:AlternateContent xmlns:mc="http://schemas.openxmlformats.org/markup-compatibility/2006">
              <mc:Choice xmlns:v="urn:schemas-microsoft-com:vml" Requires="v">
                <p:oleObj spid="_x0000_s33800" name="Equation" r:id="rId5" imgW="14630400" imgH="18897600" progId="">
                  <p:embed/>
                </p:oleObj>
              </mc:Choice>
              <mc:Fallback>
                <p:oleObj name="Equation" r:id="rId5" imgW="14630400" imgH="18897600" progId="">
                  <p:embed/>
                  <p:pic>
                    <p:nvPicPr>
                      <p:cNvPr id="4" name="对象 3"/>
                      <p:cNvPicPr>
                        <a:picLocks noChangeAspect="1"/>
                      </p:cNvPicPr>
                      <p:nvPr/>
                    </p:nvPicPr>
                    <p:blipFill>
                      <a:blip r:embed="rId6"/>
                      <a:stretch>
                        <a:fillRect/>
                      </a:stretch>
                    </p:blipFill>
                    <p:spPr>
                      <a:xfrm>
                        <a:off x="1835092" y="5684625"/>
                        <a:ext cx="552449" cy="714374"/>
                      </a:xfrm>
                      <a:prstGeom prst="rect">
                        <a:avLst/>
                      </a:prstGeom>
                      <a:noFill/>
                      <a:ln w="9525">
                        <a:noFill/>
                      </a:ln>
                    </p:spPr>
                  </p:pic>
                </p:oleObj>
              </mc:Fallback>
            </mc:AlternateContent>
          </a:graphicData>
        </a:graphic>
      </p:graphicFrame>
    </p:spTree>
    <p:extLst>
      <p:ext uri="{BB962C8B-B14F-4D97-AF65-F5344CB8AC3E}">
        <p14:creationId xmlns:p14="http://schemas.microsoft.com/office/powerpoint/2010/main" val="29199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490679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解析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(1)当</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=0.3</a:t>
            </a:r>
            <a:r>
              <a:rPr lang="en-US" altLang="zh-CN" sz="2410" kern="0" dirty="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时,波恰好传到质点</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处,传播了1.5个波长,即质点</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振动了1.5个周期,</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质点</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的振动周期</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61"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=0.2</a:t>
            </a:r>
            <a:r>
              <a:rPr lang="en-US" altLang="zh-CN" sz="2410" kern="0" dirty="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,各个振动的质点振动周期相等,故质点</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的振动周期也为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0.2</a:t>
            </a:r>
            <a:r>
              <a:rPr lang="en-US" altLang="zh-CN" sz="2410" kern="0" dirty="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,由题图可知振幅</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=5 cm,简谐横波的波长</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λ</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=4</a:t>
            </a:r>
            <a:r>
              <a:rPr lang="en-US" altLang="zh-CN" sz="2410"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,波速</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06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61"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=20</a:t>
            </a:r>
            <a:r>
              <a:rPr lang="en-US" altLang="zh-CN" sz="2410" kern="0" dirty="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(2)质点</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的振幅也为5 cm,波向右传播,故根据“同侧法”可知</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=0.3</a:t>
            </a:r>
            <a:r>
              <a:rPr lang="en-US" altLang="zh-CN" sz="2410" kern="0" dirty="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时质点</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向下振</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动,各个质点的起振方向均相同,</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=0.3</a:t>
            </a:r>
            <a:r>
              <a:rPr lang="en-US" altLang="zh-CN" sz="2410" kern="0" dirty="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时,波恰好传到质点</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处,故可以通过质点</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来判</a:t>
            </a:r>
            <a:br>
              <a:rPr dirty="0">
                <a:latin typeface="Times New Roman" panose="02020603050405020304"/>
                <a:ea typeface="楷体" panose="02010609060101010101" pitchFamily="49" charset="-122"/>
                <a:sym typeface="Times New Roman" panose="02020603050405020304"/>
              </a:rPr>
            </a:b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断,根据“同侧法”可知起振方向是竖直向上。</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(3)质点</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的位移</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1815" i="1" kern="0" baseline="-15000" dirty="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en-US" altLang="zh-CN" sz="2410" kern="0" dirty="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in </a:t>
            </a:r>
            <a:r>
              <a:rPr lang="zh-CN" altLang="en-US" sz="3020" kern="0" spc="-99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06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cm,振动方向竖直向下,再经过</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99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29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=0.175</a:t>
            </a:r>
            <a:r>
              <a:rPr lang="en-US" altLang="zh-CN" sz="2410" kern="0" dirty="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到达波</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峰。</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3102914" y="1180615"/>
          <a:ext cx="514349" cy="657224"/>
        </p:xfrm>
        <a:graphic>
          <a:graphicData uri="http://schemas.openxmlformats.org/presentationml/2006/ole">
            <mc:AlternateContent xmlns:mc="http://schemas.openxmlformats.org/markup-compatibility/2006">
              <mc:Choice xmlns:v="urn:schemas-microsoft-com:vml" Requires="v">
                <p:oleObj spid="_x0000_s13385" name="Equation" r:id="rId4" imgW="13716000" imgH="17373600" progId="">
                  <p:embed/>
                </p:oleObj>
              </mc:Choice>
              <mc:Fallback>
                <p:oleObj name="Equation" r:id="rId4" imgW="13716000" imgH="17373600" progId="">
                  <p:embed/>
                  <p:pic>
                    <p:nvPicPr>
                      <p:cNvPr id="0" name="图片 13312"/>
                      <p:cNvPicPr>
                        <a:picLocks noChangeAspect="1"/>
                      </p:cNvPicPr>
                      <p:nvPr/>
                    </p:nvPicPr>
                    <p:blipFill>
                      <a:blip r:embed="rId5"/>
                      <a:stretch>
                        <a:fillRect/>
                      </a:stretch>
                    </p:blipFill>
                    <p:spPr>
                      <a:xfrm>
                        <a:off x="3102914" y="1180615"/>
                        <a:ext cx="51434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553501180"/>
              </p:ext>
            </p:extLst>
          </p:nvPr>
        </p:nvGraphicFramePr>
        <p:xfrm>
          <a:off x="8100318" y="1881828"/>
          <a:ext cx="257175" cy="657225"/>
        </p:xfrm>
        <a:graphic>
          <a:graphicData uri="http://schemas.openxmlformats.org/presentationml/2006/ole">
            <mc:AlternateContent xmlns:mc="http://schemas.openxmlformats.org/markup-compatibility/2006">
              <mc:Choice xmlns:v="urn:schemas-microsoft-com:vml" Requires="v">
                <p:oleObj spid="_x0000_s13386" name="Equation" r:id="rId6" imgW="6705600" imgH="17373600" progId="">
                  <p:embed/>
                </p:oleObj>
              </mc:Choice>
              <mc:Fallback>
                <p:oleObj name="Equation" r:id="rId6" imgW="6705600" imgH="17373600" progId="">
                  <p:embed/>
                  <p:pic>
                    <p:nvPicPr>
                      <p:cNvPr id="0" name="图片 13313"/>
                      <p:cNvPicPr>
                        <a:picLocks noChangeAspect="1"/>
                      </p:cNvPicPr>
                      <p:nvPr/>
                    </p:nvPicPr>
                    <p:blipFill>
                      <a:blip r:embed="rId7"/>
                      <a:stretch>
                        <a:fillRect/>
                      </a:stretch>
                    </p:blipFill>
                    <p:spPr>
                      <a:xfrm>
                        <a:off x="8100318" y="1881828"/>
                        <a:ext cx="2571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389336784"/>
              </p:ext>
            </p:extLst>
          </p:nvPr>
        </p:nvGraphicFramePr>
        <p:xfrm>
          <a:off x="8532366" y="1881828"/>
          <a:ext cx="514349" cy="657224"/>
        </p:xfrm>
        <a:graphic>
          <a:graphicData uri="http://schemas.openxmlformats.org/presentationml/2006/ole">
            <mc:AlternateContent xmlns:mc="http://schemas.openxmlformats.org/markup-compatibility/2006">
              <mc:Choice xmlns:v="urn:schemas-microsoft-com:vml" Requires="v">
                <p:oleObj spid="_x0000_s13387" name="Equation" r:id="rId8" imgW="13716000" imgH="17373600" progId="">
                  <p:embed/>
                </p:oleObj>
              </mc:Choice>
              <mc:Fallback>
                <p:oleObj name="Equation" r:id="rId8" imgW="13716000" imgH="17373600" progId="">
                  <p:embed/>
                  <p:pic>
                    <p:nvPicPr>
                      <p:cNvPr id="0" name="图片 13314"/>
                      <p:cNvPicPr>
                        <a:picLocks noChangeAspect="1"/>
                      </p:cNvPicPr>
                      <p:nvPr/>
                    </p:nvPicPr>
                    <p:blipFill>
                      <a:blip r:embed="rId9"/>
                      <a:stretch>
                        <a:fillRect/>
                      </a:stretch>
                    </p:blipFill>
                    <p:spPr>
                      <a:xfrm>
                        <a:off x="8532366" y="1881828"/>
                        <a:ext cx="51434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17113215"/>
              </p:ext>
            </p:extLst>
          </p:nvPr>
        </p:nvGraphicFramePr>
        <p:xfrm>
          <a:off x="3419798" y="4322357"/>
          <a:ext cx="257174" cy="657224"/>
        </p:xfrm>
        <a:graphic>
          <a:graphicData uri="http://schemas.openxmlformats.org/presentationml/2006/ole">
            <mc:AlternateContent xmlns:mc="http://schemas.openxmlformats.org/markup-compatibility/2006">
              <mc:Choice xmlns:v="urn:schemas-microsoft-com:vml" Requires="v">
                <p:oleObj spid="_x0000_s13388" name="Equation" r:id="rId10" imgW="6705600" imgH="17373600" progId="">
                  <p:embed/>
                </p:oleObj>
              </mc:Choice>
              <mc:Fallback>
                <p:oleObj name="Equation" r:id="rId10" imgW="6705600" imgH="17373600" progId="">
                  <p:embed/>
                  <p:pic>
                    <p:nvPicPr>
                      <p:cNvPr id="0" name="图片 13315"/>
                      <p:cNvPicPr>
                        <a:picLocks noChangeAspect="1"/>
                      </p:cNvPicPr>
                      <p:nvPr/>
                    </p:nvPicPr>
                    <p:blipFill>
                      <a:blip r:embed="rId11"/>
                      <a:stretch>
                        <a:fillRect/>
                      </a:stretch>
                    </p:blipFill>
                    <p:spPr>
                      <a:xfrm>
                        <a:off x="3419798" y="4322357"/>
                        <a:ext cx="25717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025827" y="4266434"/>
          <a:ext cx="552449" cy="714375"/>
        </p:xfrm>
        <a:graphic>
          <a:graphicData uri="http://schemas.openxmlformats.org/presentationml/2006/ole">
            <mc:AlternateContent xmlns:mc="http://schemas.openxmlformats.org/markup-compatibility/2006">
              <mc:Choice xmlns:v="urn:schemas-microsoft-com:vml" Requires="v">
                <p:oleObj spid="_x0000_s13389" name="Equation" r:id="rId12" imgW="14630400" imgH="18897600" progId="">
                  <p:embed/>
                </p:oleObj>
              </mc:Choice>
              <mc:Fallback>
                <p:oleObj name="Equation" r:id="rId12" imgW="14630400" imgH="18897600" progId="">
                  <p:embed/>
                  <p:pic>
                    <p:nvPicPr>
                      <p:cNvPr id="0" name="图片 13316"/>
                      <p:cNvPicPr>
                        <a:picLocks noChangeAspect="1"/>
                      </p:cNvPicPr>
                      <p:nvPr/>
                    </p:nvPicPr>
                    <p:blipFill>
                      <a:blip r:embed="rId13"/>
                      <a:stretch>
                        <a:fillRect/>
                      </a:stretch>
                    </p:blipFill>
                    <p:spPr>
                      <a:xfrm>
                        <a:off x="4025827" y="4266434"/>
                        <a:ext cx="552449"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895314352"/>
              </p:ext>
            </p:extLst>
          </p:nvPr>
        </p:nvGraphicFramePr>
        <p:xfrm>
          <a:off x="8748390" y="4322357"/>
          <a:ext cx="257175" cy="657225"/>
        </p:xfrm>
        <a:graphic>
          <a:graphicData uri="http://schemas.openxmlformats.org/presentationml/2006/ole">
            <mc:AlternateContent xmlns:mc="http://schemas.openxmlformats.org/markup-compatibility/2006">
              <mc:Choice xmlns:v="urn:schemas-microsoft-com:vml" Requires="v">
                <p:oleObj spid="_x0000_s13390" name="Equation" r:id="rId14" imgW="6705600" imgH="17373600" progId="">
                  <p:embed/>
                </p:oleObj>
              </mc:Choice>
              <mc:Fallback>
                <p:oleObj name="Equation" r:id="rId14" imgW="6705600" imgH="17373600" progId="">
                  <p:embed/>
                  <p:pic>
                    <p:nvPicPr>
                      <p:cNvPr id="0" name="图片 13317"/>
                      <p:cNvPicPr>
                        <a:picLocks noChangeAspect="1"/>
                      </p:cNvPicPr>
                      <p:nvPr/>
                    </p:nvPicPr>
                    <p:blipFill>
                      <a:blip r:embed="rId15"/>
                      <a:stretch>
                        <a:fillRect/>
                      </a:stretch>
                    </p:blipFill>
                    <p:spPr>
                      <a:xfrm>
                        <a:off x="8748390" y="4322357"/>
                        <a:ext cx="2571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413315725"/>
              </p:ext>
            </p:extLst>
          </p:nvPr>
        </p:nvGraphicFramePr>
        <p:xfrm>
          <a:off x="9177387" y="4322357"/>
          <a:ext cx="219075" cy="657225"/>
        </p:xfrm>
        <a:graphic>
          <a:graphicData uri="http://schemas.openxmlformats.org/presentationml/2006/ole">
            <mc:AlternateContent xmlns:mc="http://schemas.openxmlformats.org/markup-compatibility/2006">
              <mc:Choice xmlns:v="urn:schemas-microsoft-com:vml" Requires="v">
                <p:oleObj spid="_x0000_s13391" name="Equation" r:id="rId16" imgW="5791200" imgH="17373600" progId="">
                  <p:embed/>
                </p:oleObj>
              </mc:Choice>
              <mc:Fallback>
                <p:oleObj name="Equation" r:id="rId16" imgW="5791200" imgH="17373600" progId="">
                  <p:embed/>
                  <p:pic>
                    <p:nvPicPr>
                      <p:cNvPr id="0" name="图片 13318"/>
                      <p:cNvPicPr>
                        <a:picLocks noChangeAspect="1"/>
                      </p:cNvPicPr>
                      <p:nvPr/>
                    </p:nvPicPr>
                    <p:blipFill>
                      <a:blip r:embed="rId17"/>
                      <a:stretch>
                        <a:fillRect/>
                      </a:stretch>
                    </p:blipFill>
                    <p:spPr>
                      <a:xfrm>
                        <a:off x="9177387" y="4322357"/>
                        <a:ext cx="219075" cy="657225"/>
                      </a:xfrm>
                      <a:prstGeom prst="rect">
                        <a:avLst/>
                      </a:prstGeom>
                      <a:noFill/>
                      <a:ln w="9525">
                        <a:noFill/>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980465"/>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p>
        </p:txBody>
      </p:sp>
      <p:sp>
        <p:nvSpPr>
          <p:cNvPr id="13" name="文本框 12"/>
          <p:cNvSpPr txBox="1"/>
          <p:nvPr/>
        </p:nvSpPr>
        <p:spPr>
          <a:xfrm>
            <a:off x="3819080" y="943422"/>
            <a:ext cx="6585476" cy="3416116"/>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2" action="ppaction://hlinksldjump"/>
              </a:rPr>
              <a:t>第</a:t>
            </a:r>
            <a:r>
              <a:rPr lang="en-US" altLang="zh-CN" dirty="0">
                <a:latin typeface="微软雅黑" panose="020B0503020204020204" pitchFamily="34" charset="-122"/>
                <a:ea typeface="微软雅黑" panose="020B0503020204020204" pitchFamily="34" charset="-122"/>
                <a:hlinkClick r:id="rId2" action="ppaction://hlinksldjump"/>
              </a:rPr>
              <a:t>1</a:t>
            </a:r>
            <a:r>
              <a:rPr lang="zh-CN" altLang="en-US" dirty="0">
                <a:latin typeface="微软雅黑" panose="020B0503020204020204" pitchFamily="34" charset="-122"/>
                <a:ea typeface="微软雅黑" panose="020B0503020204020204" pitchFamily="34" charset="-122"/>
                <a:hlinkClick r:id="rId2" action="ppaction://hlinksldjump"/>
              </a:rPr>
              <a:t>节  机械振动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3" action="ppaction://hlinksldjump"/>
              </a:rPr>
              <a:t>要点</a:t>
            </a:r>
            <a:r>
              <a:rPr lang="en-US" altLang="zh-CN" dirty="0">
                <a:latin typeface="楷体" panose="02010609060101010101" pitchFamily="49" charset="-122"/>
                <a:ea typeface="楷体" panose="02010609060101010101" pitchFamily="49" charset="-122"/>
                <a:hlinkClick r:id="rId3" action="ppaction://hlinksldjump"/>
              </a:rPr>
              <a:t>1 </a:t>
            </a:r>
            <a:r>
              <a:rPr lang="zh-CN" altLang="en-US" dirty="0">
                <a:latin typeface="楷体" panose="02010609060101010101" pitchFamily="49" charset="-122"/>
                <a:ea typeface="楷体" panose="02010609060101010101" pitchFamily="49" charset="-122"/>
                <a:hlinkClick r:id="rId3" action="ppaction://hlinksldjump"/>
              </a:rPr>
              <a:t>弹簧振子　简谐运动</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4" action="ppaction://hlinksldjump"/>
              </a:rPr>
              <a:t>要点</a:t>
            </a:r>
            <a:r>
              <a:rPr lang="en-US" altLang="zh-CN" dirty="0">
                <a:latin typeface="楷体" panose="02010609060101010101" pitchFamily="49" charset="-122"/>
                <a:ea typeface="楷体" panose="02010609060101010101" pitchFamily="49" charset="-122"/>
                <a:hlinkClick r:id="rId4" action="ppaction://hlinksldjump"/>
              </a:rPr>
              <a:t>2 </a:t>
            </a:r>
            <a:r>
              <a:rPr lang="zh-CN" altLang="en-US" dirty="0">
                <a:latin typeface="楷体" panose="02010609060101010101" pitchFamily="49" charset="-122"/>
                <a:ea typeface="楷体" panose="02010609060101010101" pitchFamily="49" charset="-122"/>
                <a:hlinkClick r:id="rId4" action="ppaction://hlinksldjump"/>
              </a:rPr>
              <a:t>单摆</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5" action="ppaction://hlinksldjump"/>
              </a:rPr>
              <a:t>要点</a:t>
            </a:r>
            <a:r>
              <a:rPr lang="en-US" altLang="zh-CN" dirty="0">
                <a:latin typeface="楷体" panose="02010609060101010101" pitchFamily="49" charset="-122"/>
                <a:ea typeface="楷体" panose="02010609060101010101" pitchFamily="49" charset="-122"/>
                <a:hlinkClick r:id="rId5" action="ppaction://hlinksldjump"/>
              </a:rPr>
              <a:t>3 </a:t>
            </a:r>
            <a:r>
              <a:rPr lang="zh-CN" altLang="en-US" dirty="0">
                <a:latin typeface="楷体" panose="02010609060101010101" pitchFamily="49" charset="-122"/>
                <a:ea typeface="楷体" panose="02010609060101010101" pitchFamily="49" charset="-122"/>
                <a:hlinkClick r:id="rId5" action="ppaction://hlinksldjump"/>
              </a:rPr>
              <a:t>受迫振动　共振</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微软雅黑" panose="020B0503020204020204" pitchFamily="34" charset="-122"/>
                <a:ea typeface="微软雅黑" panose="020B0503020204020204" pitchFamily="34" charset="-122"/>
                <a:hlinkClick r:id="rId6" action="ppaction://hlinksldjump"/>
              </a:rPr>
              <a:t>第</a:t>
            </a:r>
            <a:r>
              <a:rPr lang="en-US" altLang="zh-CN" dirty="0">
                <a:latin typeface="微软雅黑" panose="020B0503020204020204" pitchFamily="34" charset="-122"/>
                <a:ea typeface="微软雅黑" panose="020B0503020204020204" pitchFamily="34" charset="-122"/>
                <a:hlinkClick r:id="rId6" action="ppaction://hlinksldjump"/>
              </a:rPr>
              <a:t>2</a:t>
            </a:r>
            <a:r>
              <a:rPr lang="zh-CN" altLang="en-US" dirty="0">
                <a:latin typeface="微软雅黑" panose="020B0503020204020204" pitchFamily="34" charset="-122"/>
                <a:ea typeface="微软雅黑" panose="020B0503020204020204" pitchFamily="34" charset="-122"/>
                <a:hlinkClick r:id="rId6" action="ppaction://hlinksldjump"/>
              </a:rPr>
              <a:t>节  机械波</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7" action="ppaction://hlinksldjump"/>
              </a:rPr>
              <a:t>要点</a:t>
            </a:r>
            <a:r>
              <a:rPr lang="en-US" altLang="zh-CN" dirty="0">
                <a:latin typeface="楷体" panose="02010609060101010101" pitchFamily="49" charset="-122"/>
                <a:ea typeface="楷体" panose="02010609060101010101" pitchFamily="49" charset="-122"/>
                <a:hlinkClick r:id="rId7" action="ppaction://hlinksldjump"/>
              </a:rPr>
              <a:t>1 </a:t>
            </a:r>
            <a:r>
              <a:rPr lang="zh-CN" altLang="en-US" dirty="0">
                <a:latin typeface="楷体" panose="02010609060101010101" pitchFamily="49" charset="-122"/>
                <a:ea typeface="楷体" panose="02010609060101010101" pitchFamily="49" charset="-122"/>
                <a:hlinkClick r:id="rId7" action="ppaction://hlinksldjump"/>
              </a:rPr>
              <a:t>机械波的形成 波的图像</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8" action="ppaction://hlinksldjump"/>
              </a:rPr>
              <a:t>要点</a:t>
            </a:r>
            <a:r>
              <a:rPr lang="en-US" altLang="zh-CN" dirty="0">
                <a:latin typeface="楷体" panose="02010609060101010101" pitchFamily="49" charset="-122"/>
                <a:ea typeface="楷体" panose="02010609060101010101" pitchFamily="49" charset="-122"/>
                <a:hlinkClick r:id="rId8" action="ppaction://hlinksldjump"/>
              </a:rPr>
              <a:t>2 </a:t>
            </a:r>
            <a:r>
              <a:rPr lang="zh-CN" altLang="en-US" dirty="0">
                <a:latin typeface="楷体" panose="02010609060101010101" pitchFamily="49" charset="-122"/>
                <a:ea typeface="楷体" panose="02010609060101010101" pitchFamily="49" charset="-122"/>
                <a:hlinkClick r:id="rId8" action="ppaction://hlinksldjump"/>
              </a:rPr>
              <a:t>波传播的周期性和多解性问题</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9" action="ppaction://hlinksldjump"/>
              </a:rPr>
              <a:t>要点</a:t>
            </a:r>
            <a:r>
              <a:rPr lang="en-US" altLang="zh-CN" dirty="0">
                <a:latin typeface="楷体" panose="02010609060101010101" pitchFamily="49" charset="-122"/>
                <a:ea typeface="楷体" panose="02010609060101010101" pitchFamily="49" charset="-122"/>
                <a:hlinkClick r:id="rId9" action="ppaction://hlinksldjump"/>
              </a:rPr>
              <a:t>3 </a:t>
            </a:r>
            <a:r>
              <a:rPr lang="zh-CN" altLang="en-US" dirty="0">
                <a:latin typeface="楷体" panose="02010609060101010101" pitchFamily="49" charset="-122"/>
                <a:ea typeface="楷体" panose="02010609060101010101" pitchFamily="49" charset="-122"/>
                <a:hlinkClick r:id="rId9" action="ppaction://hlinksldjump"/>
              </a:rPr>
              <a:t>波的干涉、衍射  多普勒效应</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0" cstate="print"/>
          <a:stretch>
            <a:fillRect/>
          </a:stretch>
        </p:blipFill>
        <p:spPr>
          <a:xfrm>
            <a:off x="3637744" y="1142465"/>
            <a:ext cx="170796" cy="167112"/>
          </a:xfrm>
          <a:prstGeom prst="rect">
            <a:avLst/>
          </a:prstGeom>
        </p:spPr>
      </p:pic>
      <p:cxnSp>
        <p:nvCxnSpPr>
          <p:cNvPr id="23" name="直接连接符 22"/>
          <p:cNvCxnSpPr/>
          <p:nvPr/>
        </p:nvCxnSpPr>
        <p:spPr>
          <a:xfrm>
            <a:off x="3192104" y="1096122"/>
            <a:ext cx="36813" cy="4919208"/>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0" cstate="print"/>
          <a:stretch>
            <a:fillRect/>
          </a:stretch>
        </p:blipFill>
        <p:spPr>
          <a:xfrm>
            <a:off x="3637744" y="2774607"/>
            <a:ext cx="170796" cy="167112"/>
          </a:xfrm>
          <a:prstGeom prst="rect">
            <a:avLst/>
          </a:prstGeom>
        </p:spPr>
      </p:pic>
      <p:grpSp>
        <p:nvGrpSpPr>
          <p:cNvPr id="20" name="组合 19"/>
          <p:cNvGrpSpPr/>
          <p:nvPr/>
        </p:nvGrpSpPr>
        <p:grpSpPr>
          <a:xfrm>
            <a:off x="3576793" y="4409199"/>
            <a:ext cx="6899790" cy="368392"/>
            <a:chOff x="3576793" y="4050464"/>
            <a:chExt cx="6899790" cy="368392"/>
          </a:xfrm>
        </p:grpSpPr>
        <p:sp>
          <p:nvSpPr>
            <p:cNvPr id="22"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41"/>
            <p:cNvGrpSpPr/>
            <p:nvPr/>
          </p:nvGrpSpPr>
          <p:grpSpPr>
            <a:xfrm>
              <a:off x="3576793" y="4050464"/>
              <a:ext cx="6899790" cy="368392"/>
              <a:chOff x="3576793" y="4050464"/>
              <a:chExt cx="6899790" cy="368392"/>
            </a:xfrm>
          </p:grpSpPr>
          <p:sp>
            <p:nvSpPr>
              <p:cNvPr id="28"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14</a:t>
                </a:r>
                <a:endParaRPr lang="zh-CN" altLang="en-US" dirty="0"/>
              </a:p>
            </p:txBody>
          </p:sp>
          <p:sp>
            <p:nvSpPr>
              <p:cNvPr id="30" name="文本框 4"/>
              <p:cNvSpPr txBox="1"/>
              <p:nvPr/>
            </p:nvSpPr>
            <p:spPr>
              <a:xfrm>
                <a:off x="4696893" y="4050464"/>
                <a:ext cx="5779690" cy="36839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1" action="ppaction://hlinksldjump"/>
                  </a:rPr>
                  <a:t>波的图像和振动图像的综合应用</a:t>
                </a:r>
                <a:endParaRPr lang="zh-CN" altLang="en-US" dirty="0">
                  <a:latin typeface="微软雅黑" panose="020B0503020204020204" pitchFamily="34" charset="-122"/>
                  <a:ea typeface="微软雅黑" panose="020B0503020204020204" pitchFamily="34" charset="-122"/>
                </a:endParaRPr>
              </a:p>
            </p:txBody>
          </p:sp>
        </p:grpSp>
      </p:grpSp>
      <p:sp>
        <p:nvSpPr>
          <p:cNvPr id="33" name="文本框 17"/>
          <p:cNvSpPr txBox="1"/>
          <p:nvPr/>
        </p:nvSpPr>
        <p:spPr>
          <a:xfrm>
            <a:off x="3839688" y="4854597"/>
            <a:ext cx="7770890" cy="458704"/>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12" action="ppaction://hlinksldjump"/>
              </a:rPr>
              <a:t>实验</a:t>
            </a:r>
            <a:r>
              <a:rPr lang="en-US" altLang="zh-CN" dirty="0">
                <a:latin typeface="微软雅黑" panose="020B0503020204020204" pitchFamily="34" charset="-122"/>
                <a:ea typeface="微软雅黑" panose="020B0503020204020204" pitchFamily="34" charset="-122"/>
                <a:hlinkClick r:id="rId12" action="ppaction://hlinksldjump"/>
              </a:rPr>
              <a:t>9  </a:t>
            </a:r>
            <a:r>
              <a:rPr lang="zh-CN" altLang="en-US" dirty="0">
                <a:latin typeface="微软雅黑" panose="020B0503020204020204" pitchFamily="34" charset="-122"/>
                <a:ea typeface="微软雅黑" panose="020B0503020204020204" pitchFamily="34" charset="-122"/>
                <a:hlinkClick r:id="rId12" action="ppaction://hlinksldjump"/>
              </a:rPr>
              <a:t>用单摆测量重力加速度</a:t>
            </a:r>
            <a:endParaRPr lang="zh-CN" altLang="en-US" dirty="0">
              <a:latin typeface="微软雅黑" panose="020B0503020204020204" pitchFamily="34" charset="-122"/>
              <a:ea typeface="微软雅黑" panose="020B0503020204020204" pitchFamily="34" charset="-122"/>
            </a:endParaRPr>
          </a:p>
        </p:txBody>
      </p:sp>
      <p:pic>
        <p:nvPicPr>
          <p:cNvPr id="34" name="图片 33"/>
          <p:cNvPicPr>
            <a:picLocks noChangeAspect="1"/>
          </p:cNvPicPr>
          <p:nvPr/>
        </p:nvPicPr>
        <p:blipFill>
          <a:blip r:embed="rId10" cstate="print"/>
          <a:stretch>
            <a:fillRect/>
          </a:stretch>
        </p:blipFill>
        <p:spPr>
          <a:xfrm>
            <a:off x="3608637" y="5058949"/>
            <a:ext cx="170796" cy="1671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05559"/>
            <a:ext cx="11831400" cy="329891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(4)0.3</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00" kern="0" spc="-127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,即0~0.3</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内,质点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通过的路程</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1815"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=6</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=30cm,</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350" kern="0" spc="3099"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=0.25</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开</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始振动,故质点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振动了0.05</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,通过的路程</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1815" i="1"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=5cm。</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(5)波速由介质决定,所以波速不变。根据</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λf</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可知,波长变小。质点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做受迫振动,其振</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动频率与波源振动频率相同,所以频率变大,根据</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285" kern="0" spc="-118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可知,周期变小。</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(6)质点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d</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在0.1</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开始振动,起振方向竖直向上,其振动图像如图所示。</a:t>
            </a:r>
            <a:r>
              <a:rPr lang="zh-CN" altLang="en-US" dirty="0">
                <a:latin typeface="Times New Roman" panose="02020603050405020304" pitchFamily="18" charset="0"/>
                <a:ea typeface="华文细黑" panose="02010600040101010101" pitchFamily="2" charset="-122"/>
                <a:cs typeface="Times New Roman" panose="02020603050405020304" pitchFamily="18" charset="0"/>
              </a:rPr>
              <a:t> </a:t>
            </a:r>
          </a:p>
        </p:txBody>
      </p:sp>
      <p:pic>
        <p:nvPicPr>
          <p:cNvPr id="3" name="图片 3" descr="textimage24.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3798078" y="3570435"/>
            <a:ext cx="3424451" cy="1693410"/>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230646014"/>
              </p:ext>
            </p:extLst>
          </p:nvPr>
        </p:nvGraphicFramePr>
        <p:xfrm>
          <a:off x="1835622" y="336630"/>
          <a:ext cx="219075" cy="657225"/>
        </p:xfrm>
        <a:graphic>
          <a:graphicData uri="http://schemas.openxmlformats.org/presentationml/2006/ole">
            <mc:AlternateContent xmlns:mc="http://schemas.openxmlformats.org/markup-compatibility/2006">
              <mc:Choice xmlns:v="urn:schemas-microsoft-com:vml" Requires="v">
                <p:oleObj spid="_x0000_s14405" name="Equation" r:id="rId5" imgW="5791200" imgH="17373600" progId="">
                  <p:embed/>
                </p:oleObj>
              </mc:Choice>
              <mc:Fallback>
                <p:oleObj name="Equation" r:id="rId5" imgW="5791200" imgH="17373600" progId="">
                  <p:embed/>
                  <p:pic>
                    <p:nvPicPr>
                      <p:cNvPr id="0" name="图片 14336"/>
                      <p:cNvPicPr>
                        <a:picLocks noChangeAspect="1"/>
                      </p:cNvPicPr>
                      <p:nvPr/>
                    </p:nvPicPr>
                    <p:blipFill>
                      <a:blip r:embed="rId6"/>
                      <a:stretch>
                        <a:fillRect/>
                      </a:stretch>
                    </p:blipFill>
                    <p:spPr>
                      <a:xfrm>
                        <a:off x="1835622" y="336630"/>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781250446"/>
              </p:ext>
            </p:extLst>
          </p:nvPr>
        </p:nvGraphicFramePr>
        <p:xfrm>
          <a:off x="7956302" y="333926"/>
          <a:ext cx="819149" cy="733424"/>
        </p:xfrm>
        <a:graphic>
          <a:graphicData uri="http://schemas.openxmlformats.org/presentationml/2006/ole">
            <mc:AlternateContent xmlns:mc="http://schemas.openxmlformats.org/markup-compatibility/2006">
              <mc:Choice xmlns:v="urn:schemas-microsoft-com:vml" Requires="v">
                <p:oleObj spid="_x0000_s14406" name="Equation" r:id="rId7" imgW="21640800" imgH="19507200" progId="">
                  <p:embed/>
                </p:oleObj>
              </mc:Choice>
              <mc:Fallback>
                <p:oleObj name="Equation" r:id="rId7" imgW="21640800" imgH="19507200" progId="">
                  <p:embed/>
                  <p:pic>
                    <p:nvPicPr>
                      <p:cNvPr id="0" name="图片 14337"/>
                      <p:cNvPicPr>
                        <a:picLocks noChangeAspect="1"/>
                      </p:cNvPicPr>
                      <p:nvPr/>
                    </p:nvPicPr>
                    <p:blipFill>
                      <a:blip r:embed="rId8"/>
                      <a:stretch>
                        <a:fillRect/>
                      </a:stretch>
                    </p:blipFill>
                    <p:spPr>
                      <a:xfrm>
                        <a:off x="7956302" y="333926"/>
                        <a:ext cx="819149" cy="7334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737449780"/>
              </p:ext>
            </p:extLst>
          </p:nvPr>
        </p:nvGraphicFramePr>
        <p:xfrm>
          <a:off x="4283894" y="1067350"/>
          <a:ext cx="219075" cy="657225"/>
        </p:xfrm>
        <a:graphic>
          <a:graphicData uri="http://schemas.openxmlformats.org/presentationml/2006/ole">
            <mc:AlternateContent xmlns:mc="http://schemas.openxmlformats.org/markup-compatibility/2006">
              <mc:Choice xmlns:v="urn:schemas-microsoft-com:vml" Requires="v">
                <p:oleObj spid="_x0000_s14407" name="Equation" r:id="rId9" imgW="5791200" imgH="17373600" progId="">
                  <p:embed/>
                </p:oleObj>
              </mc:Choice>
              <mc:Fallback>
                <p:oleObj name="Equation" r:id="rId9" imgW="5791200" imgH="17373600" progId="">
                  <p:embed/>
                  <p:pic>
                    <p:nvPicPr>
                      <p:cNvPr id="0" name="图片 14338"/>
                      <p:cNvPicPr>
                        <a:picLocks noChangeAspect="1"/>
                      </p:cNvPicPr>
                      <p:nvPr/>
                    </p:nvPicPr>
                    <p:blipFill>
                      <a:blip r:embed="rId10"/>
                      <a:stretch>
                        <a:fillRect/>
                      </a:stretch>
                    </p:blipFill>
                    <p:spPr>
                      <a:xfrm>
                        <a:off x="4283894" y="1067350"/>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081798" y="2375927"/>
          <a:ext cx="266699" cy="714375"/>
        </p:xfrm>
        <a:graphic>
          <a:graphicData uri="http://schemas.openxmlformats.org/presentationml/2006/ole">
            <mc:AlternateContent xmlns:mc="http://schemas.openxmlformats.org/markup-compatibility/2006">
              <mc:Choice xmlns:v="urn:schemas-microsoft-com:vml" Requires="v">
                <p:oleObj spid="_x0000_s14408" name="Equation" r:id="rId11" imgW="7010400" imgH="18897600" progId="">
                  <p:embed/>
                </p:oleObj>
              </mc:Choice>
              <mc:Fallback>
                <p:oleObj name="Equation" r:id="rId11" imgW="7010400" imgH="18897600" progId="">
                  <p:embed/>
                  <p:pic>
                    <p:nvPicPr>
                      <p:cNvPr id="0" name="图片 14339"/>
                      <p:cNvPicPr>
                        <a:picLocks noChangeAspect="1"/>
                      </p:cNvPicPr>
                      <p:nvPr/>
                    </p:nvPicPr>
                    <p:blipFill>
                      <a:blip r:embed="rId12"/>
                      <a:stretch>
                        <a:fillRect/>
                      </a:stretch>
                    </p:blipFill>
                    <p:spPr>
                      <a:xfrm>
                        <a:off x="7081798" y="2375927"/>
                        <a:ext cx="266699" cy="714375"/>
                      </a:xfrm>
                      <a:prstGeom prst="rect">
                        <a:avLst/>
                      </a:prstGeom>
                      <a:noFill/>
                      <a:ln w="9525">
                        <a:noFill/>
                      </a:ln>
                    </p:spPr>
                  </p:pic>
                </p:oleObj>
              </mc:Fallback>
            </mc:AlternateContent>
          </a:graphicData>
        </a:graphic>
      </p:graphicFrame>
      <p:sp>
        <p:nvSpPr>
          <p:cNvPr id="9" name="TextBox 2"/>
          <p:cNvSpPr txBox="1"/>
          <p:nvPr/>
        </p:nvSpPr>
        <p:spPr>
          <a:xfrm>
            <a:off x="468000" y="5206247"/>
            <a:ext cx="11831400" cy="12387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(7)设经</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时刻质点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q</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起振,再经过</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4</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时间质点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q</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第一次到达波谷,则</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155" kern="0" spc="-45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=1.3</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4</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65" kern="0" spc="-134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=0.15</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5"/>
              </a:spcBef>
              <a:buNone/>
            </a:pP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4</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=1.45</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10" name="对象 9"/>
          <p:cNvGraphicFramePr>
            <a:graphicFrameLocks noChangeAspect="1"/>
          </p:cNvGraphicFramePr>
          <p:nvPr/>
        </p:nvGraphicFramePr>
        <p:xfrm>
          <a:off x="8978923" y="5287349"/>
          <a:ext cx="342899" cy="676274"/>
        </p:xfrm>
        <a:graphic>
          <a:graphicData uri="http://schemas.openxmlformats.org/presentationml/2006/ole">
            <mc:AlternateContent xmlns:mc="http://schemas.openxmlformats.org/markup-compatibility/2006">
              <mc:Choice xmlns:v="urn:schemas-microsoft-com:vml" Requires="v">
                <p:oleObj spid="_x0000_s14409" name="Equation" r:id="rId13" imgW="9144000" imgH="17983200" progId="">
                  <p:embed/>
                </p:oleObj>
              </mc:Choice>
              <mc:Fallback>
                <p:oleObj name="Equation" r:id="rId13" imgW="9144000" imgH="17983200" progId="">
                  <p:embed/>
                  <p:pic>
                    <p:nvPicPr>
                      <p:cNvPr id="0" name="图片 14340"/>
                      <p:cNvPicPr>
                        <a:picLocks noChangeAspect="1"/>
                      </p:cNvPicPr>
                      <p:nvPr/>
                    </p:nvPicPr>
                    <p:blipFill>
                      <a:blip r:embed="rId14"/>
                      <a:stretch>
                        <a:fillRect/>
                      </a:stretch>
                    </p:blipFill>
                    <p:spPr>
                      <a:xfrm>
                        <a:off x="8978923" y="5287349"/>
                        <a:ext cx="342899" cy="67627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0483069" y="5304762"/>
          <a:ext cx="219075" cy="657225"/>
        </p:xfrm>
        <a:graphic>
          <a:graphicData uri="http://schemas.openxmlformats.org/presentationml/2006/ole">
            <mc:AlternateContent xmlns:mc="http://schemas.openxmlformats.org/markup-compatibility/2006">
              <mc:Choice xmlns:v="urn:schemas-microsoft-com:vml" Requires="v">
                <p:oleObj spid="_x0000_s14410" name="Equation" r:id="rId15" imgW="5791200" imgH="17373600" progId="">
                  <p:embed/>
                </p:oleObj>
              </mc:Choice>
              <mc:Fallback>
                <p:oleObj name="Equation" r:id="rId15" imgW="5791200" imgH="17373600" progId="">
                  <p:embed/>
                  <p:pic>
                    <p:nvPicPr>
                      <p:cNvPr id="0" name="图片 14341"/>
                      <p:cNvPicPr>
                        <a:picLocks noChangeAspect="1"/>
                      </p:cNvPicPr>
                      <p:nvPr/>
                    </p:nvPicPr>
                    <p:blipFill>
                      <a:blip r:embed="rId16"/>
                      <a:stretch>
                        <a:fillRect/>
                      </a:stretch>
                    </p:blipFill>
                    <p:spPr>
                      <a:xfrm>
                        <a:off x="10483069" y="5304762"/>
                        <a:ext cx="219075" cy="657225"/>
                      </a:xfrm>
                      <a:prstGeom prst="rect">
                        <a:avLst/>
                      </a:prstGeom>
                      <a:noFill/>
                      <a:ln w="9525">
                        <a:noFill/>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455964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要点2　波传播的周期性和多解性问题</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1.造成波传播多解的主要因素</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(1)周期性</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时间周期性:时间间隔Δ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与周期</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的关系不明确。</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空间周期性:波传播距离Δ</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与波长</a:t>
            </a:r>
            <a:r>
              <a:rPr lang="zh-CN" altLang="en-US" sz="2410" i="1" kern="0" dirty="0">
                <a:solidFill>
                  <a:srgbClr val="000000"/>
                </a:solidFill>
                <a:latin typeface="Times New Roman" panose="02020603050405020304" pitchFamily="65" charset="-122"/>
                <a:ea typeface="华文细黑" panose="02010600040101010101" pitchFamily="65" charset="-122"/>
              </a:rPr>
              <a:t>λ</a:t>
            </a:r>
            <a:r>
              <a:rPr lang="zh-CN" altLang="en-US" sz="2410" kern="0" dirty="0">
                <a:solidFill>
                  <a:srgbClr val="000000"/>
                </a:solidFill>
                <a:latin typeface="Times New Roman" panose="02020603050405020304" pitchFamily="65" charset="-122"/>
                <a:ea typeface="华文细黑" panose="02010600040101010101" pitchFamily="65" charset="-122"/>
              </a:rPr>
              <a:t>的关系不明确。</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(2)双向性</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传播方向双向性:波的传播方向不确定。</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振动方向双向性:质点振动方向不确定。</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289040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2.解决波的多解问题的思路</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(1)首先找出造成多解的原因。</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(2)列多解性的关系式,例如时间的关系式</a:t>
            </a:r>
            <a:r>
              <a:rPr lang="zh-CN" altLang="en-US" sz="2410" i="1" u="sng" kern="0" dirty="0">
                <a:solidFill>
                  <a:srgbClr val="000000"/>
                </a:solidFill>
                <a:latin typeface="Times New Roman" panose="02020603050405020304" pitchFamily="65" charset="-122"/>
                <a:ea typeface="华文细黑" panose="02010600040101010101" pitchFamily="65" charset="-122"/>
              </a:rPr>
              <a:t>t</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000000"/>
                </a:solidFill>
                <a:latin typeface="Times New Roman" panose="02020603050405020304" pitchFamily="65" charset="-122"/>
                <a:ea typeface="华文细黑" panose="02010600040101010101" pitchFamily="65" charset="-122"/>
              </a:rPr>
              <a:t>nT</a:t>
            </a:r>
            <a:r>
              <a:rPr lang="zh-CN" altLang="en-US" sz="2410" u="sng" kern="0" dirty="0">
                <a:solidFill>
                  <a:srgbClr val="000000"/>
                </a:solidFill>
                <a:latin typeface="Times New Roman" panose="02020603050405020304" pitchFamily="65" charset="-122"/>
                <a:ea typeface="华文细黑" panose="02010600040101010101" pitchFamily="65" charset="-122"/>
              </a:rPr>
              <a:t>+Δ</a:t>
            </a:r>
            <a:r>
              <a:rPr lang="zh-CN" altLang="en-US" sz="2410" i="1" u="sng" kern="0" dirty="0">
                <a:solidFill>
                  <a:srgbClr val="000000"/>
                </a:solidFill>
                <a:latin typeface="Times New Roman" panose="02020603050405020304" pitchFamily="65" charset="-122"/>
                <a:ea typeface="华文细黑" panose="02010600040101010101" pitchFamily="65" charset="-122"/>
              </a:rPr>
              <a:t>t</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000000"/>
                </a:solidFill>
                <a:latin typeface="Times New Roman" panose="02020603050405020304" pitchFamily="65" charset="-122"/>
                <a:ea typeface="华文细黑" panose="02010600040101010101" pitchFamily="65" charset="-122"/>
              </a:rPr>
              <a:t>n</a:t>
            </a:r>
            <a:r>
              <a:rPr lang="zh-CN" altLang="en-US" sz="2410" u="sng" kern="0" dirty="0">
                <a:solidFill>
                  <a:srgbClr val="000000"/>
                </a:solidFill>
                <a:latin typeface="Times New Roman" panose="02020603050405020304" pitchFamily="65" charset="-122"/>
                <a:ea typeface="华文细黑" panose="02010600040101010101" pitchFamily="65" charset="-122"/>
              </a:rPr>
              <a:t>=0,1,2,</a:t>
            </a:r>
            <a:r>
              <a:rPr lang="zh-CN" altLang="en-US" sz="2410" u="sng" kern="0" dirty="0">
                <a:solidFill>
                  <a:srgbClr val="000000"/>
                </a:solidFill>
                <a:latin typeface="黑体" panose="02010609060101010101"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,传播距离的关系式</a:t>
            </a:r>
            <a:r>
              <a:rPr lang="zh-CN" altLang="en-US" sz="2410" i="1" u="sng" kern="0" dirty="0">
                <a:solidFill>
                  <a:srgbClr val="000000"/>
                </a:solidFill>
                <a:latin typeface="Times New Roman" panose="02020603050405020304" pitchFamily="65" charset="-122"/>
                <a:ea typeface="华文细黑" panose="02010600040101010101" pitchFamily="65" charset="-122"/>
              </a:rPr>
              <a:t>x</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000000"/>
                </a:solidFill>
                <a:latin typeface="Times New Roman" panose="02020603050405020304" pitchFamily="65" charset="-122"/>
                <a:ea typeface="华文细黑" panose="02010600040101010101" pitchFamily="65" charset="-122"/>
              </a:rPr>
              <a:t>nλ</a:t>
            </a:r>
            <a:r>
              <a:rPr lang="zh-CN" altLang="en-US" sz="2410" u="sng" kern="0" dirty="0">
                <a:solidFill>
                  <a:srgbClr val="000000"/>
                </a:solidFill>
                <a:latin typeface="Times New Roman" panose="02020603050405020304" pitchFamily="65" charset="-122"/>
                <a:ea typeface="华文细黑" panose="02010600040101010101" pitchFamily="65" charset="-122"/>
              </a:rPr>
              <a:t>+</a:t>
            </a:r>
            <a:br>
              <a:rPr dirty="0"/>
            </a:br>
            <a:r>
              <a:rPr lang="zh-CN" altLang="en-US" sz="2410" u="sng" kern="0" dirty="0">
                <a:solidFill>
                  <a:srgbClr val="000000"/>
                </a:solidFill>
                <a:latin typeface="Times New Roman" panose="02020603050405020304" pitchFamily="65" charset="-122"/>
                <a:ea typeface="华文细黑" panose="02010600040101010101" pitchFamily="65" charset="-122"/>
              </a:rPr>
              <a:t>Δ</a:t>
            </a:r>
            <a:r>
              <a:rPr lang="zh-CN" altLang="en-US" sz="2410" i="1" u="sng" kern="0" dirty="0">
                <a:solidFill>
                  <a:srgbClr val="000000"/>
                </a:solidFill>
                <a:latin typeface="Times New Roman" panose="02020603050405020304" pitchFamily="65" charset="-122"/>
                <a:ea typeface="华文细黑" panose="02010600040101010101" pitchFamily="65" charset="-122"/>
              </a:rPr>
              <a:t>x</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000000"/>
                </a:solidFill>
                <a:latin typeface="Times New Roman" panose="02020603050405020304" pitchFamily="65" charset="-122"/>
                <a:ea typeface="华文细黑" panose="02010600040101010101" pitchFamily="65" charset="-122"/>
              </a:rPr>
              <a:t>n</a:t>
            </a:r>
            <a:r>
              <a:rPr lang="zh-CN" altLang="en-US" sz="2410" u="sng" kern="0" dirty="0">
                <a:solidFill>
                  <a:srgbClr val="000000"/>
                </a:solidFill>
                <a:latin typeface="Times New Roman" panose="02020603050405020304" pitchFamily="65" charset="-122"/>
                <a:ea typeface="华文细黑" panose="02010600040101010101" pitchFamily="65" charset="-122"/>
              </a:rPr>
              <a:t>=0,1,2,</a:t>
            </a:r>
            <a:r>
              <a:rPr lang="zh-CN" altLang="en-US" sz="2410" u="sng" kern="0" dirty="0">
                <a:solidFill>
                  <a:srgbClr val="000000"/>
                </a:solidFill>
                <a:latin typeface="黑体" panose="02010609060101010101"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(3)根据需要应用波速</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或</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0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λf</a:t>
            </a:r>
            <a:r>
              <a:rPr lang="zh-CN" altLang="en-US" sz="2410" kern="0" dirty="0">
                <a:solidFill>
                  <a:srgbClr val="000000"/>
                </a:solidFill>
                <a:latin typeface="Times New Roman" panose="02020603050405020304" pitchFamily="65" charset="-122"/>
                <a:ea typeface="华文细黑" panose="02010600040101010101" pitchFamily="65" charset="-122"/>
              </a:rPr>
              <a:t>等有关规律求解。</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2637444014"/>
              </p:ext>
            </p:extLst>
          </p:nvPr>
        </p:nvGraphicFramePr>
        <p:xfrm>
          <a:off x="3580014" y="2739574"/>
          <a:ext cx="371474" cy="657224"/>
        </p:xfrm>
        <a:graphic>
          <a:graphicData uri="http://schemas.openxmlformats.org/presentationml/2006/ole">
            <mc:AlternateContent xmlns:mc="http://schemas.openxmlformats.org/markup-compatibility/2006">
              <mc:Choice xmlns:v="urn:schemas-microsoft-com:vml" Requires="v">
                <p:oleObj spid="_x0000_s15381" name="Equation" r:id="rId4" imgW="9753600" imgH="17373600" progId="">
                  <p:embed/>
                </p:oleObj>
              </mc:Choice>
              <mc:Fallback>
                <p:oleObj name="Equation" r:id="rId4" imgW="9753600" imgH="17373600" progId="">
                  <p:embed/>
                  <p:pic>
                    <p:nvPicPr>
                      <p:cNvPr id="0" name="图片 15360"/>
                      <p:cNvPicPr>
                        <a:picLocks noChangeAspect="1"/>
                      </p:cNvPicPr>
                      <p:nvPr/>
                    </p:nvPicPr>
                    <p:blipFill>
                      <a:blip r:embed="rId5"/>
                      <a:stretch>
                        <a:fillRect/>
                      </a:stretch>
                    </p:blipFill>
                    <p:spPr>
                      <a:xfrm>
                        <a:off x="3580014" y="2739574"/>
                        <a:ext cx="3714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63997550"/>
              </p:ext>
            </p:extLst>
          </p:nvPr>
        </p:nvGraphicFramePr>
        <p:xfrm>
          <a:off x="4564702" y="2739574"/>
          <a:ext cx="257175" cy="657225"/>
        </p:xfrm>
        <a:graphic>
          <a:graphicData uri="http://schemas.openxmlformats.org/presentationml/2006/ole">
            <mc:AlternateContent xmlns:mc="http://schemas.openxmlformats.org/markup-compatibility/2006">
              <mc:Choice xmlns:v="urn:schemas-microsoft-com:vml" Requires="v">
                <p:oleObj spid="_x0000_s15382" name="Equation" r:id="rId6" imgW="6705600" imgH="17373600" progId="">
                  <p:embed/>
                </p:oleObj>
              </mc:Choice>
              <mc:Fallback>
                <p:oleObj name="Equation" r:id="rId6" imgW="6705600" imgH="17373600" progId="">
                  <p:embed/>
                  <p:pic>
                    <p:nvPicPr>
                      <p:cNvPr id="0" name="图片 15361"/>
                      <p:cNvPicPr>
                        <a:picLocks noChangeAspect="1"/>
                      </p:cNvPicPr>
                      <p:nvPr/>
                    </p:nvPicPr>
                    <p:blipFill>
                      <a:blip r:embed="rId7"/>
                      <a:stretch>
                        <a:fillRect/>
                      </a:stretch>
                    </p:blipFill>
                    <p:spPr>
                      <a:xfrm>
                        <a:off x="4564702" y="2739574"/>
                        <a:ext cx="257175" cy="657225"/>
                      </a:xfrm>
                      <a:prstGeom prst="rect">
                        <a:avLst/>
                      </a:prstGeom>
                      <a:noFill/>
                      <a:ln w="9525">
                        <a:noFill/>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228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一列简谐横波在</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=0时刻的波形如图中的实线所示,</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=0.02</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时刻的波形如图中</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虚线所示。若该波的周期</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大于0.02</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,则该波的传播速度可能是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en-US" altLang="zh-CN" dirty="0"/>
          </a:p>
          <a:p>
            <a:pPr marL="0" indent="0" eaLnBrk="0" latinLnBrk="1" hangingPunct="0">
              <a:lnSpc>
                <a:spcPct val="150000"/>
              </a:lnSpc>
              <a:spcBef>
                <a:spcPts val="145"/>
              </a:spcBef>
              <a:buNone/>
            </a:pPr>
            <a:r>
              <a:rPr lang="en-US" altLang="zh-CN" sz="2410"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A.2</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/s　　　    B.3</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/s　　　    C.4</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/s　　　    D.5</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/s</a:t>
            </a:r>
            <a:endParaRPr lang="zh-CN" altLang="en-US" dirty="0"/>
          </a:p>
        </p:txBody>
      </p:sp>
      <p:pic>
        <p:nvPicPr>
          <p:cNvPr id="3" name="图片 3" descr="textimage25.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3275782" y="2407485"/>
            <a:ext cx="4840512" cy="2025568"/>
          </a:xfrm>
          <a:prstGeom prst="rect">
            <a:avLst/>
          </a:prstGeom>
        </p:spPr>
      </p:pic>
      <p:sp>
        <p:nvSpPr>
          <p:cNvPr id="4" name="文本框 8"/>
          <p:cNvSpPr txBox="1"/>
          <p:nvPr/>
        </p:nvSpPr>
        <p:spPr>
          <a:xfrm>
            <a:off x="9252446" y="1260029"/>
            <a:ext cx="385638" cy="461665"/>
          </a:xfrm>
          <a:prstGeom prst="rect">
            <a:avLst/>
          </a:prstGeom>
          <a:noFill/>
        </p:spPr>
        <p:txBody>
          <a:bodyPr wrap="square" rtlCol="0">
            <a:spAutoFit/>
          </a:bodyPr>
          <a:lstStyle/>
          <a:p>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a:t>
            </a:r>
            <a:endPar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274" y="251917"/>
            <a:ext cx="11831400" cy="46533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解析</a:t>
            </a:r>
            <a:r>
              <a:rPr lang="zh-CN" altLang="en-US" sz="2410" kern="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解法一　质点振动法</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若波向右传播,则在</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=0时刻,</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=4</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处的质点向上振动,设经历Δ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时间后质点运动到波峰</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的位置,则Δ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350" kern="0" spc="347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=0,1,2,3,…),即</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00" kern="0" spc="247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00" kern="0" spc="247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=0,1,2,3,…),当</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=0.08</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,符合要求,此时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0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/s。当</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≤0.016</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&lt;0.02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,不符合要求。若波向左</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传播,则在</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=0时刻,</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=4</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处的质点向下振动,设经历Δ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时间后质点运动到波峰的位置,则</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350" kern="0" spc="3474"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=0,1,2,3,…),即</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00" kern="0" spc="269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00" kern="0" spc="269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=0,1,2,3,…),当</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00" kern="0" spc="134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&gt;0.02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,符</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合要求,此时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0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/s。当</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261"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&lt;0.02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,不符合要求。综上所述,</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B正确</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872818660"/>
              </p:ext>
            </p:extLst>
          </p:nvPr>
        </p:nvGraphicFramePr>
        <p:xfrm>
          <a:off x="2222868" y="1481941"/>
          <a:ext cx="866775" cy="733425"/>
        </p:xfrm>
        <a:graphic>
          <a:graphicData uri="http://schemas.openxmlformats.org/presentationml/2006/ole">
            <mc:AlternateContent xmlns:mc="http://schemas.openxmlformats.org/markup-compatibility/2006">
              <mc:Choice xmlns:v="urn:schemas-microsoft-com:vml" Requires="v">
                <p:oleObj spid="_x0000_s16497" name="Equation" r:id="rId4" imgW="22860000" imgH="19507200" progId="">
                  <p:embed/>
                </p:oleObj>
              </mc:Choice>
              <mc:Fallback>
                <p:oleObj name="Equation" r:id="rId4" imgW="22860000" imgH="19507200" progId="">
                  <p:embed/>
                  <p:pic>
                    <p:nvPicPr>
                      <p:cNvPr id="0" name="图片 16384"/>
                      <p:cNvPicPr>
                        <a:picLocks noChangeAspect="1"/>
                      </p:cNvPicPr>
                      <p:nvPr/>
                    </p:nvPicPr>
                    <p:blipFill>
                      <a:blip r:embed="rId5"/>
                      <a:stretch>
                        <a:fillRect/>
                      </a:stretch>
                    </p:blipFill>
                    <p:spPr>
                      <a:xfrm>
                        <a:off x="2222868" y="1481941"/>
                        <a:ext cx="866775" cy="7334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522008044"/>
              </p:ext>
            </p:extLst>
          </p:nvPr>
        </p:nvGraphicFramePr>
        <p:xfrm>
          <a:off x="5734541" y="1498945"/>
          <a:ext cx="695324" cy="657224"/>
        </p:xfrm>
        <a:graphic>
          <a:graphicData uri="http://schemas.openxmlformats.org/presentationml/2006/ole">
            <mc:AlternateContent xmlns:mc="http://schemas.openxmlformats.org/markup-compatibility/2006">
              <mc:Choice xmlns:v="urn:schemas-microsoft-com:vml" Requires="v">
                <p:oleObj spid="_x0000_s16498" name="Equation" r:id="rId6" imgW="18288000" imgH="17373600" progId="">
                  <p:embed/>
                </p:oleObj>
              </mc:Choice>
              <mc:Fallback>
                <p:oleObj name="Equation" r:id="rId6" imgW="18288000" imgH="17373600" progId="">
                  <p:embed/>
                  <p:pic>
                    <p:nvPicPr>
                      <p:cNvPr id="0" name="图片 16385"/>
                      <p:cNvPicPr>
                        <a:picLocks noChangeAspect="1"/>
                      </p:cNvPicPr>
                      <p:nvPr/>
                    </p:nvPicPr>
                    <p:blipFill>
                      <a:blip r:embed="rId7"/>
                      <a:stretch>
                        <a:fillRect/>
                      </a:stretch>
                    </p:blipFill>
                    <p:spPr>
                      <a:xfrm>
                        <a:off x="5734541" y="1498945"/>
                        <a:ext cx="69532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518463900"/>
              </p:ext>
            </p:extLst>
          </p:nvPr>
        </p:nvGraphicFramePr>
        <p:xfrm>
          <a:off x="6602439" y="1498945"/>
          <a:ext cx="695324" cy="657224"/>
        </p:xfrm>
        <a:graphic>
          <a:graphicData uri="http://schemas.openxmlformats.org/presentationml/2006/ole">
            <mc:AlternateContent xmlns:mc="http://schemas.openxmlformats.org/markup-compatibility/2006">
              <mc:Choice xmlns:v="urn:schemas-microsoft-com:vml" Requires="v">
                <p:oleObj spid="_x0000_s16499" name="Equation" r:id="rId8" imgW="18288000" imgH="17373600" progId="">
                  <p:embed/>
                </p:oleObj>
              </mc:Choice>
              <mc:Fallback>
                <p:oleObj name="Equation" r:id="rId8" imgW="18288000" imgH="17373600" progId="">
                  <p:embed/>
                  <p:pic>
                    <p:nvPicPr>
                      <p:cNvPr id="0" name="图片 16386"/>
                      <p:cNvPicPr>
                        <a:picLocks noChangeAspect="1"/>
                      </p:cNvPicPr>
                      <p:nvPr/>
                    </p:nvPicPr>
                    <p:blipFill>
                      <a:blip r:embed="rId9"/>
                      <a:stretch>
                        <a:fillRect/>
                      </a:stretch>
                    </p:blipFill>
                    <p:spPr>
                      <a:xfrm>
                        <a:off x="6602439" y="1498945"/>
                        <a:ext cx="6953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350651930"/>
              </p:ext>
            </p:extLst>
          </p:nvPr>
        </p:nvGraphicFramePr>
        <p:xfrm>
          <a:off x="3495296" y="2229665"/>
          <a:ext cx="257174" cy="657224"/>
        </p:xfrm>
        <a:graphic>
          <a:graphicData uri="http://schemas.openxmlformats.org/presentationml/2006/ole">
            <mc:AlternateContent xmlns:mc="http://schemas.openxmlformats.org/markup-compatibility/2006">
              <mc:Choice xmlns:v="urn:schemas-microsoft-com:vml" Requires="v">
                <p:oleObj spid="_x0000_s16500" name="Equation" r:id="rId10" imgW="6705600" imgH="17373600" progId="">
                  <p:embed/>
                </p:oleObj>
              </mc:Choice>
              <mc:Fallback>
                <p:oleObj name="Equation" r:id="rId10" imgW="6705600" imgH="17373600" progId="">
                  <p:embed/>
                  <p:pic>
                    <p:nvPicPr>
                      <p:cNvPr id="0" name="图片 16387"/>
                      <p:cNvPicPr>
                        <a:picLocks noChangeAspect="1"/>
                      </p:cNvPicPr>
                      <p:nvPr/>
                    </p:nvPicPr>
                    <p:blipFill>
                      <a:blip r:embed="rId11"/>
                      <a:stretch>
                        <a:fillRect/>
                      </a:stretch>
                    </p:blipFill>
                    <p:spPr>
                      <a:xfrm>
                        <a:off x="3495296" y="2229665"/>
                        <a:ext cx="25717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186469143"/>
              </p:ext>
            </p:extLst>
          </p:nvPr>
        </p:nvGraphicFramePr>
        <p:xfrm>
          <a:off x="922368" y="3514202"/>
          <a:ext cx="866775" cy="733425"/>
        </p:xfrm>
        <a:graphic>
          <a:graphicData uri="http://schemas.openxmlformats.org/presentationml/2006/ole">
            <mc:AlternateContent xmlns:mc="http://schemas.openxmlformats.org/markup-compatibility/2006">
              <mc:Choice xmlns:v="urn:schemas-microsoft-com:vml" Requires="v">
                <p:oleObj spid="_x0000_s16501" name="Equation" r:id="rId12" imgW="22860000" imgH="19507200" progId="">
                  <p:embed/>
                </p:oleObj>
              </mc:Choice>
              <mc:Fallback>
                <p:oleObj name="Equation" r:id="rId12" imgW="22860000" imgH="19507200" progId="">
                  <p:embed/>
                  <p:pic>
                    <p:nvPicPr>
                      <p:cNvPr id="0" name="图片 16388"/>
                      <p:cNvPicPr>
                        <a:picLocks noChangeAspect="1"/>
                      </p:cNvPicPr>
                      <p:nvPr/>
                    </p:nvPicPr>
                    <p:blipFill>
                      <a:blip r:embed="rId13"/>
                      <a:stretch>
                        <a:fillRect/>
                      </a:stretch>
                    </p:blipFill>
                    <p:spPr>
                      <a:xfrm>
                        <a:off x="922368" y="3514202"/>
                        <a:ext cx="866775" cy="7334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680164858"/>
              </p:ext>
            </p:extLst>
          </p:nvPr>
        </p:nvGraphicFramePr>
        <p:xfrm>
          <a:off x="4434041" y="3531206"/>
          <a:ext cx="723900" cy="657224"/>
        </p:xfrm>
        <a:graphic>
          <a:graphicData uri="http://schemas.openxmlformats.org/presentationml/2006/ole">
            <mc:AlternateContent xmlns:mc="http://schemas.openxmlformats.org/markup-compatibility/2006">
              <mc:Choice xmlns:v="urn:schemas-microsoft-com:vml" Requires="v">
                <p:oleObj spid="_x0000_s16502" name="Equation" r:id="rId14" imgW="19202400" imgH="17373600" progId="">
                  <p:embed/>
                </p:oleObj>
              </mc:Choice>
              <mc:Fallback>
                <p:oleObj name="Equation" r:id="rId14" imgW="19202400" imgH="17373600" progId="">
                  <p:embed/>
                  <p:pic>
                    <p:nvPicPr>
                      <p:cNvPr id="0" name="图片 16389"/>
                      <p:cNvPicPr>
                        <a:picLocks noChangeAspect="1"/>
                      </p:cNvPicPr>
                      <p:nvPr/>
                    </p:nvPicPr>
                    <p:blipFill>
                      <a:blip r:embed="rId15"/>
                      <a:stretch>
                        <a:fillRect/>
                      </a:stretch>
                    </p:blipFill>
                    <p:spPr>
                      <a:xfrm>
                        <a:off x="4434041" y="3531206"/>
                        <a:ext cx="723900"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979721069"/>
              </p:ext>
            </p:extLst>
          </p:nvPr>
        </p:nvGraphicFramePr>
        <p:xfrm>
          <a:off x="5330514" y="3531206"/>
          <a:ext cx="723900" cy="657225"/>
        </p:xfrm>
        <a:graphic>
          <a:graphicData uri="http://schemas.openxmlformats.org/presentationml/2006/ole">
            <mc:AlternateContent xmlns:mc="http://schemas.openxmlformats.org/markup-compatibility/2006">
              <mc:Choice xmlns:v="urn:schemas-microsoft-com:vml" Requires="v">
                <p:oleObj spid="_x0000_s16503" name="Equation" r:id="rId16" imgW="19202400" imgH="17373600" progId="">
                  <p:embed/>
                </p:oleObj>
              </mc:Choice>
              <mc:Fallback>
                <p:oleObj name="Equation" r:id="rId16" imgW="19202400" imgH="17373600" progId="">
                  <p:embed/>
                  <p:pic>
                    <p:nvPicPr>
                      <p:cNvPr id="0" name="图片 16390"/>
                      <p:cNvPicPr>
                        <a:picLocks noChangeAspect="1"/>
                      </p:cNvPicPr>
                      <p:nvPr/>
                    </p:nvPicPr>
                    <p:blipFill>
                      <a:blip r:embed="rId17"/>
                      <a:stretch>
                        <a:fillRect/>
                      </a:stretch>
                    </p:blipFill>
                    <p:spPr>
                      <a:xfrm>
                        <a:off x="5330514" y="3531206"/>
                        <a:ext cx="723900"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30407607"/>
              </p:ext>
            </p:extLst>
          </p:nvPr>
        </p:nvGraphicFramePr>
        <p:xfrm>
          <a:off x="9587743" y="3531206"/>
          <a:ext cx="552450" cy="657225"/>
        </p:xfrm>
        <a:graphic>
          <a:graphicData uri="http://schemas.openxmlformats.org/presentationml/2006/ole">
            <mc:AlternateContent xmlns:mc="http://schemas.openxmlformats.org/markup-compatibility/2006">
              <mc:Choice xmlns:v="urn:schemas-microsoft-com:vml" Requires="v">
                <p:oleObj spid="_x0000_s16504" name="Equation" r:id="rId18" imgW="14630400" imgH="17373600" progId="">
                  <p:embed/>
                </p:oleObj>
              </mc:Choice>
              <mc:Fallback>
                <p:oleObj name="Equation" r:id="rId18" imgW="14630400" imgH="17373600" progId="">
                  <p:embed/>
                  <p:pic>
                    <p:nvPicPr>
                      <p:cNvPr id="0" name="图片 16391"/>
                      <p:cNvPicPr>
                        <a:picLocks noChangeAspect="1"/>
                      </p:cNvPicPr>
                      <p:nvPr/>
                    </p:nvPicPr>
                    <p:blipFill>
                      <a:blip r:embed="rId19"/>
                      <a:stretch>
                        <a:fillRect/>
                      </a:stretch>
                    </p:blipFill>
                    <p:spPr>
                      <a:xfrm>
                        <a:off x="9587743" y="3531206"/>
                        <a:ext cx="552450"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492182315"/>
              </p:ext>
            </p:extLst>
          </p:nvPr>
        </p:nvGraphicFramePr>
        <p:xfrm>
          <a:off x="2381713" y="4261926"/>
          <a:ext cx="257174" cy="657224"/>
        </p:xfrm>
        <a:graphic>
          <a:graphicData uri="http://schemas.openxmlformats.org/presentationml/2006/ole">
            <mc:AlternateContent xmlns:mc="http://schemas.openxmlformats.org/markup-compatibility/2006">
              <mc:Choice xmlns:v="urn:schemas-microsoft-com:vml" Requires="v">
                <p:oleObj spid="_x0000_s16505" name="Equation" r:id="rId20" imgW="6705600" imgH="17373600" progId="">
                  <p:embed/>
                </p:oleObj>
              </mc:Choice>
              <mc:Fallback>
                <p:oleObj name="Equation" r:id="rId20" imgW="6705600" imgH="17373600" progId="">
                  <p:embed/>
                  <p:pic>
                    <p:nvPicPr>
                      <p:cNvPr id="0" name="图片 16392"/>
                      <p:cNvPicPr>
                        <a:picLocks noChangeAspect="1"/>
                      </p:cNvPicPr>
                      <p:nvPr/>
                    </p:nvPicPr>
                    <p:blipFill>
                      <a:blip r:embed="rId21"/>
                      <a:stretch>
                        <a:fillRect/>
                      </a:stretch>
                    </p:blipFill>
                    <p:spPr>
                      <a:xfrm>
                        <a:off x="2381713" y="4261926"/>
                        <a:ext cx="257174"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180182899"/>
              </p:ext>
            </p:extLst>
          </p:nvPr>
        </p:nvGraphicFramePr>
        <p:xfrm>
          <a:off x="5292006" y="4261926"/>
          <a:ext cx="552449" cy="657224"/>
        </p:xfrm>
        <a:graphic>
          <a:graphicData uri="http://schemas.openxmlformats.org/presentationml/2006/ole">
            <mc:AlternateContent xmlns:mc="http://schemas.openxmlformats.org/markup-compatibility/2006">
              <mc:Choice xmlns:v="urn:schemas-microsoft-com:vml" Requires="v">
                <p:oleObj spid="_x0000_s16506" name="Equation" r:id="rId22" imgW="14630400" imgH="17373600" progId="">
                  <p:embed/>
                </p:oleObj>
              </mc:Choice>
              <mc:Fallback>
                <p:oleObj name="Equation" r:id="rId22" imgW="14630400" imgH="17373600" progId="">
                  <p:embed/>
                  <p:pic>
                    <p:nvPicPr>
                      <p:cNvPr id="0" name="图片 16393"/>
                      <p:cNvPicPr>
                        <a:picLocks noChangeAspect="1"/>
                      </p:cNvPicPr>
                      <p:nvPr/>
                    </p:nvPicPr>
                    <p:blipFill>
                      <a:blip r:embed="rId23"/>
                      <a:stretch>
                        <a:fillRect/>
                      </a:stretch>
                    </p:blipFill>
                    <p:spPr>
                      <a:xfrm>
                        <a:off x="5292006" y="4261926"/>
                        <a:ext cx="552449" cy="657224"/>
                      </a:xfrm>
                      <a:prstGeom prst="rect">
                        <a:avLst/>
                      </a:prstGeom>
                      <a:noFill/>
                      <a:ln w="9525">
                        <a:noFill/>
                      </a:ln>
                    </p:spPr>
                  </p:pic>
                </p:oleObj>
              </mc:Fallback>
            </mc:AlternateContent>
          </a:graphicData>
        </a:graphic>
      </p:graphicFrame>
      <p:pic>
        <p:nvPicPr>
          <p:cNvPr id="14" name="图片 3" descr="textimage25.jpeg">
            <a:extLst>
              <a:ext uri="{FF2B5EF4-FFF2-40B4-BE49-F238E27FC236}">
                <a16:creationId xmlns:a16="http://schemas.microsoft.com/office/drawing/2014/main" id="{428009C2-64AF-4F12-AAF4-4AE3E4536E23}"/>
              </a:ext>
            </a:extLst>
          </p:cNvPr>
          <p:cNvPicPr>
            <a:picLocks noChangeAspect="1"/>
          </p:cNvPicPr>
          <p:nvPr/>
        </p:nvPicPr>
        <p:blipFill>
          <a:blip r:embed="rId24">
            <a:duotone>
              <a:prstClr val="black"/>
              <a:schemeClr val="accent6">
                <a:tint val="45000"/>
                <a:satMod val="400000"/>
              </a:schemeClr>
            </a:duotone>
            <a:clrChange>
              <a:clrFrom>
                <a:srgbClr val="FFFFFF"/>
              </a:clrFrom>
              <a:clrTo>
                <a:srgbClr val="FFFFFF">
                  <a:alpha val="0"/>
                </a:srgbClr>
              </a:clrTo>
            </a:clrChange>
          </a:blip>
          <a:stretch>
            <a:fillRect/>
          </a:stretch>
        </p:blipFill>
        <p:spPr>
          <a:xfrm>
            <a:off x="3424199" y="4992645"/>
            <a:ext cx="3668007" cy="15349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395933"/>
            <a:ext cx="11831400" cy="55819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解法二　波形平移法</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若波向右传播,只有当波传播的距离为Δ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=(0.02+0.08</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=0,1,2,3,…)时,实线才会和</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虚线重合,即</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=0时的波形才会演变成</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时的波形,故Δ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,有</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=(1+4</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=0,1,2,3,…),</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2386"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=0,1,2,3,…),当</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=0.08</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&gt;0.02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,符合要求,此时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endPar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当</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≤0.016</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&lt;0.02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,不符合要求。若波向左传播,只有当波传播的距离为Δ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(0.06+0.08</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=0,1,2,3,…)时,实线才会和虚线重合,即</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=0时刻的波形才会演变成</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时的波形,故Δ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,有</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=(3+4</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=0,1,2,3,…),</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2611"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=0,1,2,3,…),</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当</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261"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&gt;0.02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,符合要求,此时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/s;当</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261"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&lt;0.02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,不符合要求。</a:t>
            </a:r>
            <a:endPar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综上所述,</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B正确</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427507319"/>
              </p:ext>
            </p:extLst>
          </p:nvPr>
        </p:nvGraphicFramePr>
        <p:xfrm>
          <a:off x="9467940" y="1615436"/>
          <a:ext cx="371475" cy="657225"/>
        </p:xfrm>
        <a:graphic>
          <a:graphicData uri="http://schemas.openxmlformats.org/presentationml/2006/ole">
            <mc:AlternateContent xmlns:mc="http://schemas.openxmlformats.org/markup-compatibility/2006">
              <mc:Choice xmlns:v="urn:schemas-microsoft-com:vml" Requires="v">
                <p:oleObj spid="_x0000_s17499" name="Equation" r:id="rId4" imgW="9753600" imgH="17373600" progId="">
                  <p:embed/>
                </p:oleObj>
              </mc:Choice>
              <mc:Fallback>
                <p:oleObj name="Equation" r:id="rId4" imgW="9753600" imgH="17373600" progId="">
                  <p:embed/>
                  <p:pic>
                    <p:nvPicPr>
                      <p:cNvPr id="0" name="图片 17408"/>
                      <p:cNvPicPr>
                        <a:picLocks noChangeAspect="1"/>
                      </p:cNvPicPr>
                      <p:nvPr/>
                    </p:nvPicPr>
                    <p:blipFill>
                      <a:blip r:embed="rId5"/>
                      <a:stretch>
                        <a:fillRect/>
                      </a:stretch>
                    </p:blipFill>
                    <p:spPr>
                      <a:xfrm>
                        <a:off x="9467940" y="1615436"/>
                        <a:ext cx="3714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255614459"/>
              </p:ext>
            </p:extLst>
          </p:nvPr>
        </p:nvGraphicFramePr>
        <p:xfrm>
          <a:off x="2566134" y="2316649"/>
          <a:ext cx="219074" cy="657224"/>
        </p:xfrm>
        <a:graphic>
          <a:graphicData uri="http://schemas.openxmlformats.org/presentationml/2006/ole">
            <mc:AlternateContent xmlns:mc="http://schemas.openxmlformats.org/markup-compatibility/2006">
              <mc:Choice xmlns:v="urn:schemas-microsoft-com:vml" Requires="v">
                <p:oleObj spid="_x0000_s17500" name="Equation" r:id="rId6" imgW="5791200" imgH="17373600" progId="">
                  <p:embed/>
                </p:oleObj>
              </mc:Choice>
              <mc:Fallback>
                <p:oleObj name="Equation" r:id="rId6" imgW="5791200" imgH="17373600" progId="">
                  <p:embed/>
                  <p:pic>
                    <p:nvPicPr>
                      <p:cNvPr id="0" name="图片 17409"/>
                      <p:cNvPicPr>
                        <a:picLocks noChangeAspect="1"/>
                      </p:cNvPicPr>
                      <p:nvPr/>
                    </p:nvPicPr>
                    <p:blipFill>
                      <a:blip r:embed="rId7"/>
                      <a:stretch>
                        <a:fillRect/>
                      </a:stretch>
                    </p:blipFill>
                    <p:spPr>
                      <a:xfrm>
                        <a:off x="2566134" y="2316649"/>
                        <a:ext cx="2190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8423008"/>
              </p:ext>
            </p:extLst>
          </p:nvPr>
        </p:nvGraphicFramePr>
        <p:xfrm>
          <a:off x="2957782" y="2316649"/>
          <a:ext cx="695324" cy="657224"/>
        </p:xfrm>
        <a:graphic>
          <a:graphicData uri="http://schemas.openxmlformats.org/presentationml/2006/ole">
            <mc:AlternateContent xmlns:mc="http://schemas.openxmlformats.org/markup-compatibility/2006">
              <mc:Choice xmlns:v="urn:schemas-microsoft-com:vml" Requires="v">
                <p:oleObj spid="_x0000_s17501" name="Equation" r:id="rId8" imgW="18288000" imgH="17373600" progId="">
                  <p:embed/>
                </p:oleObj>
              </mc:Choice>
              <mc:Fallback>
                <p:oleObj name="Equation" r:id="rId8" imgW="18288000" imgH="17373600" progId="">
                  <p:embed/>
                  <p:pic>
                    <p:nvPicPr>
                      <p:cNvPr id="0" name="图片 17410"/>
                      <p:cNvPicPr>
                        <a:picLocks noChangeAspect="1"/>
                      </p:cNvPicPr>
                      <p:nvPr/>
                    </p:nvPicPr>
                    <p:blipFill>
                      <a:blip r:embed="rId9"/>
                      <a:stretch>
                        <a:fillRect/>
                      </a:stretch>
                    </p:blipFill>
                    <p:spPr>
                      <a:xfrm>
                        <a:off x="2957782" y="2316649"/>
                        <a:ext cx="6953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910982268"/>
              </p:ext>
            </p:extLst>
          </p:nvPr>
        </p:nvGraphicFramePr>
        <p:xfrm>
          <a:off x="4211356" y="4131701"/>
          <a:ext cx="371475" cy="657225"/>
        </p:xfrm>
        <a:graphic>
          <a:graphicData uri="http://schemas.openxmlformats.org/presentationml/2006/ole">
            <mc:AlternateContent xmlns:mc="http://schemas.openxmlformats.org/markup-compatibility/2006">
              <mc:Choice xmlns:v="urn:schemas-microsoft-com:vml" Requires="v">
                <p:oleObj spid="_x0000_s17502" name="Equation" r:id="rId10" imgW="9753600" imgH="17373600" progId="">
                  <p:embed/>
                </p:oleObj>
              </mc:Choice>
              <mc:Fallback>
                <p:oleObj name="Equation" r:id="rId10" imgW="9753600" imgH="17373600" progId="">
                  <p:embed/>
                  <p:pic>
                    <p:nvPicPr>
                      <p:cNvPr id="0" name="图片 17411"/>
                      <p:cNvPicPr>
                        <a:picLocks noChangeAspect="1"/>
                      </p:cNvPicPr>
                      <p:nvPr/>
                    </p:nvPicPr>
                    <p:blipFill>
                      <a:blip r:embed="rId11"/>
                      <a:stretch>
                        <a:fillRect/>
                      </a:stretch>
                    </p:blipFill>
                    <p:spPr>
                      <a:xfrm>
                        <a:off x="4211356" y="4131701"/>
                        <a:ext cx="3714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074777891"/>
              </p:ext>
            </p:extLst>
          </p:nvPr>
        </p:nvGraphicFramePr>
        <p:xfrm>
          <a:off x="8243804" y="4131701"/>
          <a:ext cx="219075" cy="657225"/>
        </p:xfrm>
        <a:graphic>
          <a:graphicData uri="http://schemas.openxmlformats.org/presentationml/2006/ole">
            <mc:AlternateContent xmlns:mc="http://schemas.openxmlformats.org/markup-compatibility/2006">
              <mc:Choice xmlns:v="urn:schemas-microsoft-com:vml" Requires="v">
                <p:oleObj spid="_x0000_s17503" name="Equation" r:id="rId12" imgW="5791200" imgH="17373600" progId="">
                  <p:embed/>
                </p:oleObj>
              </mc:Choice>
              <mc:Fallback>
                <p:oleObj name="Equation" r:id="rId12" imgW="5791200" imgH="17373600" progId="">
                  <p:embed/>
                  <p:pic>
                    <p:nvPicPr>
                      <p:cNvPr id="0" name="图片 17412"/>
                      <p:cNvPicPr>
                        <a:picLocks noChangeAspect="1"/>
                      </p:cNvPicPr>
                      <p:nvPr/>
                    </p:nvPicPr>
                    <p:blipFill>
                      <a:blip r:embed="rId13"/>
                      <a:stretch>
                        <a:fillRect/>
                      </a:stretch>
                    </p:blipFill>
                    <p:spPr>
                      <a:xfrm>
                        <a:off x="8243804" y="4131701"/>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834684213"/>
              </p:ext>
            </p:extLst>
          </p:nvPr>
        </p:nvGraphicFramePr>
        <p:xfrm>
          <a:off x="8675852" y="4131701"/>
          <a:ext cx="723900" cy="657225"/>
        </p:xfrm>
        <a:graphic>
          <a:graphicData uri="http://schemas.openxmlformats.org/presentationml/2006/ole">
            <mc:AlternateContent xmlns:mc="http://schemas.openxmlformats.org/markup-compatibility/2006">
              <mc:Choice xmlns:v="urn:schemas-microsoft-com:vml" Requires="v">
                <p:oleObj spid="_x0000_s17504" name="Equation" r:id="rId14" imgW="19202400" imgH="17373600" progId="">
                  <p:embed/>
                </p:oleObj>
              </mc:Choice>
              <mc:Fallback>
                <p:oleObj name="Equation" r:id="rId14" imgW="19202400" imgH="17373600" progId="">
                  <p:embed/>
                  <p:pic>
                    <p:nvPicPr>
                      <p:cNvPr id="0" name="图片 17413"/>
                      <p:cNvPicPr>
                        <a:picLocks noChangeAspect="1"/>
                      </p:cNvPicPr>
                      <p:nvPr/>
                    </p:nvPicPr>
                    <p:blipFill>
                      <a:blip r:embed="rId15"/>
                      <a:stretch>
                        <a:fillRect/>
                      </a:stretch>
                    </p:blipFill>
                    <p:spPr>
                      <a:xfrm>
                        <a:off x="8675852" y="4131701"/>
                        <a:ext cx="723900"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86693697"/>
              </p:ext>
            </p:extLst>
          </p:nvPr>
        </p:nvGraphicFramePr>
        <p:xfrm>
          <a:off x="1903333" y="4832914"/>
          <a:ext cx="552449" cy="657224"/>
        </p:xfrm>
        <a:graphic>
          <a:graphicData uri="http://schemas.openxmlformats.org/presentationml/2006/ole">
            <mc:AlternateContent xmlns:mc="http://schemas.openxmlformats.org/markup-compatibility/2006">
              <mc:Choice xmlns:v="urn:schemas-microsoft-com:vml" Requires="v">
                <p:oleObj spid="_x0000_s17505" name="Equation" r:id="rId16" imgW="14630400" imgH="17373600" progId="">
                  <p:embed/>
                </p:oleObj>
              </mc:Choice>
              <mc:Fallback>
                <p:oleObj name="Equation" r:id="rId16" imgW="14630400" imgH="17373600" progId="">
                  <p:embed/>
                  <p:pic>
                    <p:nvPicPr>
                      <p:cNvPr id="0" name="图片 17414"/>
                      <p:cNvPicPr>
                        <a:picLocks noChangeAspect="1"/>
                      </p:cNvPicPr>
                      <p:nvPr/>
                    </p:nvPicPr>
                    <p:blipFill>
                      <a:blip r:embed="rId17"/>
                      <a:stretch>
                        <a:fillRect/>
                      </a:stretch>
                    </p:blipFill>
                    <p:spPr>
                      <a:xfrm>
                        <a:off x="1903333" y="4832914"/>
                        <a:ext cx="552449"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82916693"/>
              </p:ext>
            </p:extLst>
          </p:nvPr>
        </p:nvGraphicFramePr>
        <p:xfrm>
          <a:off x="7883764" y="4832914"/>
          <a:ext cx="552449" cy="657224"/>
        </p:xfrm>
        <a:graphic>
          <a:graphicData uri="http://schemas.openxmlformats.org/presentationml/2006/ole">
            <mc:AlternateContent xmlns:mc="http://schemas.openxmlformats.org/markup-compatibility/2006">
              <mc:Choice xmlns:v="urn:schemas-microsoft-com:vml" Requires="v">
                <p:oleObj spid="_x0000_s17506" name="Equation" r:id="rId18" imgW="14630400" imgH="17373600" progId="">
                  <p:embed/>
                </p:oleObj>
              </mc:Choice>
              <mc:Fallback>
                <p:oleObj name="Equation" r:id="rId18" imgW="14630400" imgH="17373600" progId="">
                  <p:embed/>
                  <p:pic>
                    <p:nvPicPr>
                      <p:cNvPr id="0" name="图片 17415"/>
                      <p:cNvPicPr>
                        <a:picLocks noChangeAspect="1"/>
                      </p:cNvPicPr>
                      <p:nvPr/>
                    </p:nvPicPr>
                    <p:blipFill>
                      <a:blip r:embed="rId19"/>
                      <a:stretch>
                        <a:fillRect/>
                      </a:stretch>
                    </p:blipFill>
                    <p:spPr>
                      <a:xfrm>
                        <a:off x="7883764" y="4832914"/>
                        <a:ext cx="552449" cy="657224"/>
                      </a:xfrm>
                      <a:prstGeom prst="rect">
                        <a:avLst/>
                      </a:prstGeom>
                      <a:noFill/>
                      <a:ln w="9525">
                        <a:noFill/>
                      </a:ln>
                    </p:spPr>
                  </p:pic>
                </p:oleObj>
              </mc:Fallback>
            </mc:AlternateContent>
          </a:graphicData>
        </a:graphic>
      </p:graphicFrame>
      <p:pic>
        <p:nvPicPr>
          <p:cNvPr id="12" name="图片 3" descr="textimage25.jpeg">
            <a:extLst>
              <a:ext uri="{FF2B5EF4-FFF2-40B4-BE49-F238E27FC236}">
                <a16:creationId xmlns:a16="http://schemas.microsoft.com/office/drawing/2014/main" id="{7D115E94-820A-4A6D-9E47-09AAC6C978A4}"/>
              </a:ext>
            </a:extLst>
          </p:cNvPr>
          <p:cNvPicPr>
            <a:picLocks noChangeAspect="1"/>
          </p:cNvPicPr>
          <p:nvPr/>
        </p:nvPicPr>
        <p:blipFill>
          <a:blip r:embed="rId20">
            <a:duotone>
              <a:prstClr val="black"/>
              <a:schemeClr val="accent6">
                <a:tint val="45000"/>
                <a:satMod val="400000"/>
              </a:schemeClr>
            </a:duotone>
            <a:clrChange>
              <a:clrFrom>
                <a:srgbClr val="FFFFFF"/>
              </a:clrFrom>
              <a:clrTo>
                <a:srgbClr val="FFFFFF">
                  <a:alpha val="0"/>
                </a:srgbClr>
              </a:clrTo>
            </a:clrChange>
          </a:blip>
          <a:stretch>
            <a:fillRect/>
          </a:stretch>
        </p:blipFill>
        <p:spPr>
          <a:xfrm>
            <a:off x="4582831" y="5490138"/>
            <a:ext cx="2947927" cy="12335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5747" y="323925"/>
            <a:ext cx="6588467" cy="20052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要点3　波的干涉、衍射　多普勒效应</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1.波的干涉现象中加强点、减弱点的判断方法</a:t>
            </a:r>
            <a:endParaRPr lang="zh-CN" altLang="en-US" b="1" dirty="0"/>
          </a:p>
          <a:p>
            <a:pPr marL="0" indent="0" eaLnBrk="0" latinLnBrk="1" hangingPunct="0">
              <a:lnSpc>
                <a:spcPct val="12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(1)公式法</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某质点的振动是加强还是减弱,取决于该质点到</a:t>
            </a:r>
            <a:endParaRPr lang="en-US" altLang="zh-CN" sz="200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20000"/>
              </a:lnSpc>
              <a:buNone/>
            </a:pPr>
            <a:r>
              <a:rPr lang="zh-CN" altLang="en-US" sz="2000" kern="0" dirty="0">
                <a:solidFill>
                  <a:srgbClr val="000000"/>
                </a:solidFill>
                <a:latin typeface="Times New Roman" panose="02020603050405020304" pitchFamily="65" charset="-122"/>
                <a:ea typeface="华文细黑" panose="02010600040101010101" pitchFamily="65" charset="-122"/>
              </a:rPr>
              <a:t>两相干波源的距离之差的绝对值Δ</a:t>
            </a:r>
            <a:r>
              <a:rPr lang="zh-CN" altLang="en-US" sz="2000" i="1" kern="0" dirty="0">
                <a:solidFill>
                  <a:srgbClr val="000000"/>
                </a:solidFill>
                <a:latin typeface="Times New Roman" panose="02020603050405020304" pitchFamily="65" charset="-122"/>
                <a:ea typeface="华文细黑" panose="02010600040101010101" pitchFamily="65" charset="-122"/>
              </a:rPr>
              <a:t>r</a:t>
            </a:r>
            <a:r>
              <a:rPr lang="zh-CN" altLang="en-US" sz="2000" kern="0" dirty="0">
                <a:solidFill>
                  <a:srgbClr val="000000"/>
                </a:solidFill>
                <a:latin typeface="Times New Roman" panose="02020603050405020304" pitchFamily="65" charset="-122"/>
                <a:ea typeface="华文细黑" panose="02010600040101010101" pitchFamily="65" charset="-122"/>
              </a:rPr>
              <a:t>,如图所示。</a:t>
            </a:r>
            <a:endParaRPr lang="zh-CN" altLang="en-US" sz="1400" dirty="0"/>
          </a:p>
        </p:txBody>
      </p:sp>
      <p:pic>
        <p:nvPicPr>
          <p:cNvPr id="3" name="图片 3" descr="textimage26.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7917980" y="692646"/>
            <a:ext cx="2414586" cy="1634400"/>
          </a:xfrm>
          <a:prstGeom prst="rect">
            <a:avLst/>
          </a:prstGeom>
        </p:spPr>
      </p:pic>
      <p:sp>
        <p:nvSpPr>
          <p:cNvPr id="4" name="TextBox 2">
            <a:extLst>
              <a:ext uri="{FF2B5EF4-FFF2-40B4-BE49-F238E27FC236}">
                <a16:creationId xmlns:a16="http://schemas.microsoft.com/office/drawing/2014/main" id="{50A0895E-98F3-4589-AF42-A852C701862E}"/>
              </a:ext>
            </a:extLst>
          </p:cNvPr>
          <p:cNvSpPr txBox="1"/>
          <p:nvPr/>
        </p:nvSpPr>
        <p:spPr>
          <a:xfrm>
            <a:off x="603654" y="3800062"/>
            <a:ext cx="6920600" cy="2265941"/>
          </a:xfrm>
          <a:prstGeom prst="rect">
            <a:avLst/>
          </a:prstGeom>
          <a:noFill/>
        </p:spPr>
        <p:txBody>
          <a:bodyPr wrap="square" lIns="0" tIns="0" rIns="0" bIns="0" rtlCol="0">
            <a:spAutoFit/>
          </a:bodyPr>
          <a:lstStyle/>
          <a:p>
            <a:pPr marL="0" indent="0" eaLnBrk="0" latinLnBrk="1" hangingPunct="0">
              <a:lnSpc>
                <a:spcPct val="12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(2)图像法</a:t>
            </a:r>
            <a:endParaRPr lang="zh-CN" altLang="en-US" dirty="0"/>
          </a:p>
          <a:p>
            <a:pPr marL="0" indent="0" eaLnBrk="0" latinLnBrk="1" hangingPunct="0">
              <a:lnSpc>
                <a:spcPct val="120000"/>
              </a:lnSpc>
              <a:buNone/>
            </a:pPr>
            <a:r>
              <a:rPr lang="zh-CN" altLang="en-US" sz="2000" kern="0" dirty="0">
                <a:solidFill>
                  <a:srgbClr val="000000"/>
                </a:solidFill>
                <a:latin typeface="Times New Roman" panose="02020603050405020304"/>
                <a:ea typeface="华文细黑" panose="02010600040101010101" pitchFamily="65" charset="-122"/>
              </a:rPr>
              <a:t>①</a:t>
            </a:r>
            <a:r>
              <a:rPr lang="zh-CN" altLang="en-US" sz="2000" kern="0" dirty="0">
                <a:solidFill>
                  <a:srgbClr val="000000"/>
                </a:solidFill>
                <a:latin typeface="Times New Roman" panose="02020603050405020304" pitchFamily="65" charset="-122"/>
                <a:ea typeface="华文细黑" panose="02010600040101010101" pitchFamily="65" charset="-122"/>
              </a:rPr>
              <a:t>在某时刻波的干涉的波形图上,波峰与波峰(或波谷与波谷)的交点,一定是加强点,而波峰与波谷的交点一定是减弱点。</a:t>
            </a:r>
            <a:endParaRPr lang="en-US" altLang="zh-CN" sz="200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20000"/>
              </a:lnSpc>
              <a:buNone/>
            </a:pPr>
            <a:r>
              <a:rPr lang="zh-CN" altLang="en-US" sz="2000" kern="0" dirty="0">
                <a:solidFill>
                  <a:srgbClr val="000000"/>
                </a:solidFill>
                <a:latin typeface="Times New Roman" panose="02020603050405020304"/>
                <a:ea typeface="华文细黑" panose="02010600040101010101" pitchFamily="65" charset="-122"/>
              </a:rPr>
              <a:t>②</a:t>
            </a:r>
            <a:r>
              <a:rPr lang="zh-CN" altLang="en-US" sz="2000" u="sng" kern="0" dirty="0">
                <a:solidFill>
                  <a:srgbClr val="000000"/>
                </a:solidFill>
                <a:latin typeface="Times New Roman" panose="02020603050405020304" pitchFamily="65" charset="-122"/>
                <a:ea typeface="华文细黑" panose="02010600040101010101" pitchFamily="65" charset="-122"/>
              </a:rPr>
              <a:t>加强点与减弱点之间各质点的振幅介于加强点的振幅与减弱点的振幅之间</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000" kern="0" dirty="0">
                <a:solidFill>
                  <a:srgbClr val="000000"/>
                </a:solidFill>
                <a:latin typeface="Times New Roman" panose="02020603050405020304"/>
                <a:ea typeface="华文细黑" panose="02010600040101010101" pitchFamily="65" charset="-122"/>
              </a:rPr>
              <a:t>③</a:t>
            </a:r>
            <a:r>
              <a:rPr lang="zh-CN" altLang="en-US" sz="2000" kern="0" dirty="0">
                <a:solidFill>
                  <a:srgbClr val="000000"/>
                </a:solidFill>
                <a:latin typeface="Times New Roman" panose="02020603050405020304" pitchFamily="65" charset="-122"/>
                <a:ea typeface="华文细黑" panose="02010600040101010101" pitchFamily="65" charset="-122"/>
              </a:rPr>
              <a:t>各加强点(或减弱点)连接形成以两波源为中心向外辐射的线,即加强线(或减弱线),加强与减弱线互相间隔。</a:t>
            </a:r>
            <a:endParaRPr lang="zh-CN" altLang="en-US" sz="2000" dirty="0"/>
          </a:p>
        </p:txBody>
      </p:sp>
      <p:pic>
        <p:nvPicPr>
          <p:cNvPr id="8" name="图片 7">
            <a:extLst>
              <a:ext uri="{FF2B5EF4-FFF2-40B4-BE49-F238E27FC236}">
                <a16:creationId xmlns:a16="http://schemas.microsoft.com/office/drawing/2014/main" id="{6E2E4FD0-6093-459E-95B2-347EFE51361B}"/>
              </a:ext>
            </a:extLst>
          </p:cNvPr>
          <p:cNvPicPr>
            <a:picLocks noChangeAspect="1"/>
          </p:cNvPicPr>
          <p:nvPr/>
        </p:nvPicPr>
        <p:blipFill>
          <a:blip r:embed="rId5"/>
          <a:stretch>
            <a:fillRect/>
          </a:stretch>
        </p:blipFill>
        <p:spPr>
          <a:xfrm>
            <a:off x="7905061" y="3312173"/>
            <a:ext cx="4089543" cy="3004194"/>
          </a:xfrm>
          <a:prstGeom prst="rect">
            <a:avLst/>
          </a:prstGeom>
        </p:spPr>
      </p:pic>
      <p:sp>
        <p:nvSpPr>
          <p:cNvPr id="9" name="TextBox 2">
            <a:extLst>
              <a:ext uri="{FF2B5EF4-FFF2-40B4-BE49-F238E27FC236}">
                <a16:creationId xmlns:a16="http://schemas.microsoft.com/office/drawing/2014/main" id="{08F7CE9C-E653-42A4-99A0-070B90DB93C8}"/>
              </a:ext>
            </a:extLst>
          </p:cNvPr>
          <p:cNvSpPr txBox="1"/>
          <p:nvPr/>
        </p:nvSpPr>
        <p:spPr>
          <a:xfrm>
            <a:off x="588793" y="2236588"/>
            <a:ext cx="7992888" cy="1531701"/>
          </a:xfrm>
          <a:prstGeom prst="rect">
            <a:avLst/>
          </a:prstGeom>
          <a:noFill/>
        </p:spPr>
        <p:txBody>
          <a:bodyPr wrap="square" lIns="0" tIns="0" rIns="0" bIns="0" rtlCol="0">
            <a:spAutoFit/>
          </a:bodyPr>
          <a:lstStyle/>
          <a:p>
            <a:pPr marL="0" indent="0" eaLnBrk="0" latinLnBrk="1" hangingPunct="0">
              <a:lnSpc>
                <a:spcPct val="125000"/>
              </a:lnSpc>
              <a:spcBef>
                <a:spcPts val="145"/>
              </a:spcBef>
              <a:buNone/>
            </a:pPr>
            <a:r>
              <a:rPr lang="zh-CN" altLang="en-US" sz="2000" kern="0" dirty="0">
                <a:solidFill>
                  <a:srgbClr val="000000"/>
                </a:solidFill>
                <a:latin typeface="Times New Roman" panose="02020603050405020304"/>
                <a:ea typeface="华文细黑" panose="02010600040101010101" pitchFamily="65" charset="-122"/>
              </a:rPr>
              <a:t>①</a:t>
            </a:r>
            <a:r>
              <a:rPr lang="zh-CN" altLang="en-US" sz="2000" kern="0" dirty="0">
                <a:solidFill>
                  <a:srgbClr val="000000"/>
                </a:solidFill>
                <a:latin typeface="Times New Roman" panose="02020603050405020304" pitchFamily="65" charset="-122"/>
                <a:ea typeface="华文细黑" panose="02010600040101010101" pitchFamily="65" charset="-122"/>
              </a:rPr>
              <a:t>两波源振动步调一致</a:t>
            </a:r>
            <a:endParaRPr lang="zh-CN" altLang="en-US" sz="2000" dirty="0"/>
          </a:p>
          <a:p>
            <a:pPr eaLnBrk="0" latinLnBrk="1" hangingPunct="0">
              <a:lnSpc>
                <a:spcPct val="125000"/>
              </a:lnSpc>
              <a:spcBef>
                <a:spcPts val="145"/>
              </a:spcBef>
            </a:pPr>
            <a:r>
              <a:rPr lang="zh-CN" altLang="en-US" sz="2000" kern="0" dirty="0">
                <a:solidFill>
                  <a:srgbClr val="000000"/>
                </a:solidFill>
                <a:latin typeface="Times New Roman" panose="02020603050405020304" pitchFamily="65" charset="-122"/>
                <a:ea typeface="华文细黑" panose="02010600040101010101" pitchFamily="65" charset="-122"/>
              </a:rPr>
              <a:t>若Δ</a:t>
            </a:r>
            <a:r>
              <a:rPr lang="zh-CN" altLang="en-US" sz="2000" i="1" kern="0" dirty="0">
                <a:solidFill>
                  <a:srgbClr val="000000"/>
                </a:solidFill>
                <a:latin typeface="Times New Roman" panose="02020603050405020304" pitchFamily="65" charset="-122"/>
                <a:ea typeface="华文细黑" panose="02010600040101010101" pitchFamily="65" charset="-122"/>
              </a:rPr>
              <a:t>r</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000" i="1" kern="0" dirty="0">
                <a:solidFill>
                  <a:srgbClr val="000000"/>
                </a:solidFill>
                <a:latin typeface="Times New Roman" panose="02020603050405020304" pitchFamily="65" charset="-122"/>
                <a:ea typeface="华文细黑" panose="02010600040101010101" pitchFamily="65" charset="-122"/>
              </a:rPr>
              <a:t>nλ</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000" i="1" kern="0" dirty="0">
                <a:solidFill>
                  <a:srgbClr val="000000"/>
                </a:solidFill>
                <a:latin typeface="Times New Roman" panose="02020603050405020304" pitchFamily="65" charset="-122"/>
                <a:ea typeface="华文细黑" panose="02010600040101010101" pitchFamily="65" charset="-122"/>
              </a:rPr>
              <a:t>n</a:t>
            </a:r>
            <a:r>
              <a:rPr lang="zh-CN" altLang="en-US" sz="2000" kern="0" dirty="0">
                <a:solidFill>
                  <a:srgbClr val="000000"/>
                </a:solidFill>
                <a:latin typeface="Times New Roman" panose="02020603050405020304" pitchFamily="65" charset="-122"/>
                <a:ea typeface="华文细黑" panose="02010600040101010101" pitchFamily="65" charset="-122"/>
              </a:rPr>
              <a:t>=0,1,2,</a:t>
            </a:r>
            <a:r>
              <a:rPr lang="zh-CN" altLang="en-US" sz="2000" kern="0" dirty="0">
                <a:solidFill>
                  <a:srgbClr val="000000"/>
                </a:solidFill>
                <a:latin typeface="黑体" panose="02010609060101010101"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),则振动加强;若Δ</a:t>
            </a:r>
            <a:r>
              <a:rPr lang="zh-CN" altLang="en-US" sz="2000" i="1" kern="0" dirty="0">
                <a:solidFill>
                  <a:srgbClr val="000000"/>
                </a:solidFill>
                <a:latin typeface="Times New Roman" panose="02020603050405020304" pitchFamily="65" charset="-122"/>
                <a:ea typeface="华文细黑" panose="02010600040101010101" pitchFamily="65" charset="-122"/>
              </a:rPr>
              <a:t>r</a:t>
            </a:r>
            <a:r>
              <a:rPr lang="zh-CN" altLang="en-US" sz="2000" kern="0" dirty="0">
                <a:solidFill>
                  <a:srgbClr val="000000"/>
                </a:solidFill>
                <a:latin typeface="Times New Roman" panose="02020603050405020304" pitchFamily="65" charset="-122"/>
                <a:ea typeface="华文细黑" panose="02010600040101010101" pitchFamily="65" charset="-122"/>
              </a:rPr>
              <a:t>=(2</a:t>
            </a:r>
            <a:r>
              <a:rPr lang="zh-CN" altLang="en-US" sz="2000" i="1" kern="0" dirty="0">
                <a:solidFill>
                  <a:srgbClr val="000000"/>
                </a:solidFill>
                <a:latin typeface="Times New Roman" panose="02020603050405020304" pitchFamily="65" charset="-122"/>
                <a:ea typeface="华文细黑" panose="02010600040101010101" pitchFamily="65" charset="-122"/>
              </a:rPr>
              <a:t>n</a:t>
            </a:r>
            <a:r>
              <a:rPr lang="zh-CN" altLang="en-US" sz="2000" kern="0" dirty="0">
                <a:solidFill>
                  <a:srgbClr val="000000"/>
                </a:solidFill>
                <a:latin typeface="Times New Roman" panose="02020603050405020304" pitchFamily="65" charset="-122"/>
                <a:ea typeface="华文细黑" panose="02010600040101010101" pitchFamily="65" charset="-122"/>
              </a:rPr>
              <a:t>+1)</a:t>
            </a:r>
            <a:r>
              <a:rPr lang="zh-CN" altLang="en-US" sz="2000" kern="0" spc="-1363" dirty="0">
                <a:solidFill>
                  <a:srgbClr val="000000"/>
                </a:solidFill>
                <a:latin typeface="Times New Roman" panose="02020603050405020304" pitchFamily="65" charset="-122"/>
                <a:ea typeface="华文细黑" panose="02010600040101010101" pitchFamily="65" charset="-122"/>
              </a:rPr>
              <a:t> </a:t>
            </a:r>
            <a:r>
              <a:rPr lang="zh-CN" altLang="en-US" sz="2000" kern="0" dirty="0">
                <a:solidFill>
                  <a:srgbClr val="000000"/>
                </a:solidFill>
                <a:latin typeface="Times New Roman" panose="02020603050405020304" pitchFamily="65" charset="-122"/>
                <a:ea typeface="华文细黑" panose="02010600040101010101" pitchFamily="65" charset="-122"/>
              </a:rPr>
              <a:t>  </a:t>
            </a:r>
            <a:r>
              <a:rPr lang="zh-CN" altLang="en-US" sz="2000" kern="0" spc="-1363" dirty="0">
                <a:solidFill>
                  <a:srgbClr val="000000"/>
                </a:solidFill>
                <a:latin typeface="Times New Roman" panose="02020603050405020304" pitchFamily="65" charset="-122"/>
                <a:ea typeface="华文细黑" panose="02010600040101010101" pitchFamily="65" charset="-122"/>
              </a:rPr>
              <a:t>  </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000" i="1" kern="0" dirty="0">
                <a:solidFill>
                  <a:srgbClr val="000000"/>
                </a:solidFill>
                <a:latin typeface="Times New Roman" panose="02020603050405020304" pitchFamily="65" charset="-122"/>
                <a:ea typeface="华文细黑" panose="02010600040101010101" pitchFamily="65" charset="-122"/>
              </a:rPr>
              <a:t>n</a:t>
            </a:r>
            <a:r>
              <a:rPr lang="zh-CN" altLang="en-US" sz="2000" kern="0" dirty="0">
                <a:solidFill>
                  <a:srgbClr val="000000"/>
                </a:solidFill>
                <a:latin typeface="Times New Roman" panose="02020603050405020304" pitchFamily="65" charset="-122"/>
                <a:ea typeface="华文细黑" panose="02010600040101010101" pitchFamily="65" charset="-122"/>
              </a:rPr>
              <a:t>=0,1,2,</a:t>
            </a:r>
            <a:r>
              <a:rPr lang="zh-CN" altLang="en-US" sz="2000" kern="0" dirty="0">
                <a:solidFill>
                  <a:srgbClr val="000000"/>
                </a:solidFill>
                <a:latin typeface="黑体" panose="02010609060101010101"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),则振动减弱。</a:t>
            </a:r>
            <a:endParaRPr lang="zh-CN" altLang="en-US" sz="2000" dirty="0"/>
          </a:p>
          <a:p>
            <a:pPr marL="0" indent="0" eaLnBrk="0" latinLnBrk="1" hangingPunct="0">
              <a:lnSpc>
                <a:spcPct val="125000"/>
              </a:lnSpc>
              <a:spcBef>
                <a:spcPts val="40"/>
              </a:spcBef>
              <a:buNone/>
            </a:pPr>
            <a:r>
              <a:rPr lang="zh-CN" altLang="en-US" sz="2000" kern="0" dirty="0">
                <a:solidFill>
                  <a:srgbClr val="000000"/>
                </a:solidFill>
                <a:latin typeface="Times New Roman" panose="02020603050405020304"/>
                <a:ea typeface="华文细黑" panose="02010600040101010101" pitchFamily="65" charset="-122"/>
              </a:rPr>
              <a:t>②</a:t>
            </a:r>
            <a:r>
              <a:rPr lang="zh-CN" altLang="en-US" sz="2000" kern="0" dirty="0">
                <a:solidFill>
                  <a:srgbClr val="000000"/>
                </a:solidFill>
                <a:latin typeface="Times New Roman" panose="02020603050405020304" pitchFamily="65" charset="-122"/>
                <a:ea typeface="华文细黑" panose="02010600040101010101" pitchFamily="65" charset="-122"/>
              </a:rPr>
              <a:t>两波源振动步调相反   </a:t>
            </a:r>
            <a:endParaRPr lang="zh-CN" altLang="en-US" sz="2000" dirty="0"/>
          </a:p>
          <a:p>
            <a:pPr eaLnBrk="0" latinLnBrk="1" hangingPunct="0">
              <a:lnSpc>
                <a:spcPct val="125000"/>
              </a:lnSpc>
              <a:spcBef>
                <a:spcPts val="145"/>
              </a:spcBef>
            </a:pPr>
            <a:r>
              <a:rPr lang="zh-CN" altLang="en-US" sz="2000" kern="0" dirty="0">
                <a:solidFill>
                  <a:srgbClr val="000000"/>
                </a:solidFill>
                <a:latin typeface="Times New Roman" panose="02020603050405020304" pitchFamily="65" charset="-122"/>
                <a:ea typeface="华文细黑" panose="02010600040101010101" pitchFamily="65" charset="-122"/>
              </a:rPr>
              <a:t>若Δ</a:t>
            </a:r>
            <a:r>
              <a:rPr lang="zh-CN" altLang="en-US" sz="2000" i="1" kern="0" dirty="0">
                <a:solidFill>
                  <a:srgbClr val="000000"/>
                </a:solidFill>
                <a:latin typeface="Times New Roman" panose="02020603050405020304" pitchFamily="65" charset="-122"/>
                <a:ea typeface="华文细黑" panose="02010600040101010101" pitchFamily="65" charset="-122"/>
              </a:rPr>
              <a:t>r</a:t>
            </a:r>
            <a:r>
              <a:rPr lang="zh-CN" altLang="en-US" sz="2000" kern="0" dirty="0">
                <a:solidFill>
                  <a:srgbClr val="000000"/>
                </a:solidFill>
                <a:latin typeface="Times New Roman" panose="02020603050405020304" pitchFamily="65" charset="-122"/>
                <a:ea typeface="华文细黑" panose="02010600040101010101" pitchFamily="65" charset="-122"/>
              </a:rPr>
              <a:t>=(2</a:t>
            </a:r>
            <a:r>
              <a:rPr lang="zh-CN" altLang="en-US" sz="2000" i="1" kern="0" dirty="0">
                <a:solidFill>
                  <a:srgbClr val="000000"/>
                </a:solidFill>
                <a:latin typeface="Times New Roman" panose="02020603050405020304" pitchFamily="65" charset="-122"/>
                <a:ea typeface="华文细黑" panose="02010600040101010101" pitchFamily="65" charset="-122"/>
              </a:rPr>
              <a:t>n</a:t>
            </a:r>
            <a:r>
              <a:rPr lang="zh-CN" altLang="en-US" sz="2000" kern="0" dirty="0">
                <a:solidFill>
                  <a:srgbClr val="000000"/>
                </a:solidFill>
                <a:latin typeface="Times New Roman" panose="02020603050405020304" pitchFamily="65" charset="-122"/>
                <a:ea typeface="华文细黑" panose="02010600040101010101" pitchFamily="65" charset="-122"/>
              </a:rPr>
              <a:t>+1)</a:t>
            </a:r>
            <a:r>
              <a:rPr lang="zh-CN" altLang="en-US" sz="2000" kern="0" spc="-1363" dirty="0">
                <a:solidFill>
                  <a:srgbClr val="000000"/>
                </a:solidFill>
                <a:latin typeface="Times New Roman" panose="02020603050405020304" pitchFamily="65" charset="-122"/>
                <a:ea typeface="华文细黑" panose="02010600040101010101" pitchFamily="65" charset="-122"/>
              </a:rPr>
              <a:t> </a:t>
            </a:r>
            <a:r>
              <a:rPr lang="zh-CN" altLang="en-US" sz="2000" kern="0" dirty="0">
                <a:solidFill>
                  <a:srgbClr val="000000"/>
                </a:solidFill>
                <a:latin typeface="Times New Roman" panose="02020603050405020304" pitchFamily="65" charset="-122"/>
                <a:ea typeface="华文细黑" panose="02010600040101010101" pitchFamily="65" charset="-122"/>
              </a:rPr>
              <a:t>  (</a:t>
            </a:r>
            <a:r>
              <a:rPr lang="zh-CN" altLang="en-US" sz="2000" i="1" kern="0" dirty="0">
                <a:solidFill>
                  <a:srgbClr val="000000"/>
                </a:solidFill>
                <a:latin typeface="Times New Roman" panose="02020603050405020304" pitchFamily="65" charset="-122"/>
                <a:ea typeface="华文细黑" panose="02010600040101010101" pitchFamily="65" charset="-122"/>
              </a:rPr>
              <a:t>n</a:t>
            </a:r>
            <a:r>
              <a:rPr lang="zh-CN" altLang="en-US" sz="2000" kern="0" dirty="0">
                <a:solidFill>
                  <a:srgbClr val="000000"/>
                </a:solidFill>
                <a:latin typeface="Times New Roman" panose="02020603050405020304" pitchFamily="65" charset="-122"/>
                <a:ea typeface="华文细黑" panose="02010600040101010101" pitchFamily="65" charset="-122"/>
              </a:rPr>
              <a:t>=0,1,2,</a:t>
            </a:r>
            <a:r>
              <a:rPr lang="zh-CN" altLang="en-US" sz="2000" kern="0" dirty="0">
                <a:solidFill>
                  <a:srgbClr val="000000"/>
                </a:solidFill>
                <a:latin typeface="黑体" panose="02010609060101010101"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),则振动加强;若Δ</a:t>
            </a:r>
            <a:r>
              <a:rPr lang="zh-CN" altLang="en-US" sz="2000" i="1" kern="0" dirty="0">
                <a:solidFill>
                  <a:srgbClr val="000000"/>
                </a:solidFill>
                <a:latin typeface="Times New Roman" panose="02020603050405020304" pitchFamily="65" charset="-122"/>
                <a:ea typeface="华文细黑" panose="02010600040101010101" pitchFamily="65" charset="-122"/>
              </a:rPr>
              <a:t>r</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000" i="1" kern="0" dirty="0">
                <a:solidFill>
                  <a:srgbClr val="000000"/>
                </a:solidFill>
                <a:latin typeface="Times New Roman" panose="02020603050405020304" pitchFamily="65" charset="-122"/>
                <a:ea typeface="华文细黑" panose="02010600040101010101" pitchFamily="65" charset="-122"/>
              </a:rPr>
              <a:t>nλ</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000" i="1" kern="0" dirty="0">
                <a:solidFill>
                  <a:srgbClr val="000000"/>
                </a:solidFill>
                <a:latin typeface="Times New Roman" panose="02020603050405020304" pitchFamily="65" charset="-122"/>
                <a:ea typeface="华文细黑" panose="02010600040101010101" pitchFamily="65" charset="-122"/>
              </a:rPr>
              <a:t>n</a:t>
            </a:r>
            <a:r>
              <a:rPr lang="zh-CN" altLang="en-US" sz="2000" kern="0" dirty="0">
                <a:solidFill>
                  <a:srgbClr val="000000"/>
                </a:solidFill>
                <a:latin typeface="Times New Roman" panose="02020603050405020304" pitchFamily="65" charset="-122"/>
                <a:ea typeface="华文细黑" panose="02010600040101010101" pitchFamily="65" charset="-122"/>
              </a:rPr>
              <a:t>=0,1,2,</a:t>
            </a:r>
            <a:r>
              <a:rPr lang="zh-CN" altLang="en-US" sz="2000" kern="0" dirty="0">
                <a:solidFill>
                  <a:srgbClr val="000000"/>
                </a:solidFill>
                <a:latin typeface="黑体" panose="02010609060101010101" pitchFamily="65" charset="-122"/>
                <a:ea typeface="华文细黑" panose="02010600040101010101" pitchFamily="65" charset="-122"/>
              </a:rPr>
              <a:t>…</a:t>
            </a:r>
            <a:r>
              <a:rPr lang="zh-CN" altLang="en-US" sz="2000" kern="0" dirty="0">
                <a:solidFill>
                  <a:srgbClr val="000000"/>
                </a:solidFill>
                <a:latin typeface="Times New Roman" panose="02020603050405020304" pitchFamily="65" charset="-122"/>
                <a:ea typeface="华文细黑" panose="02010600040101010101" pitchFamily="65" charset="-122"/>
              </a:rPr>
              <a:t>),则振动减弱。</a:t>
            </a:r>
            <a:endParaRPr lang="zh-CN" altLang="en-US" sz="2000" dirty="0"/>
          </a:p>
        </p:txBody>
      </p:sp>
      <p:graphicFrame>
        <p:nvGraphicFramePr>
          <p:cNvPr id="10" name="对象 9">
            <a:extLst>
              <a:ext uri="{FF2B5EF4-FFF2-40B4-BE49-F238E27FC236}">
                <a16:creationId xmlns:a16="http://schemas.microsoft.com/office/drawing/2014/main" id="{1618F06C-C8B7-4529-A016-C7CEE9A747EC}"/>
              </a:ext>
            </a:extLst>
          </p:cNvPr>
          <p:cNvGraphicFramePr>
            <a:graphicFrameLocks noChangeAspect="1"/>
          </p:cNvGraphicFramePr>
          <p:nvPr>
            <p:extLst>
              <p:ext uri="{D42A27DB-BD31-4B8C-83A1-F6EECF244321}">
                <p14:modId xmlns:p14="http://schemas.microsoft.com/office/powerpoint/2010/main" val="1888655183"/>
              </p:ext>
            </p:extLst>
          </p:nvPr>
        </p:nvGraphicFramePr>
        <p:xfrm>
          <a:off x="5490483" y="2534580"/>
          <a:ext cx="219075" cy="489560"/>
        </p:xfrm>
        <a:graphic>
          <a:graphicData uri="http://schemas.openxmlformats.org/presentationml/2006/ole">
            <mc:AlternateContent xmlns:mc="http://schemas.openxmlformats.org/markup-compatibility/2006">
              <mc:Choice xmlns:v="urn:schemas-microsoft-com:vml" Requires="v">
                <p:oleObj spid="_x0000_s34830" name="Equation" r:id="rId6" imgW="5791200" imgH="17373600" progId="">
                  <p:embed/>
                </p:oleObj>
              </mc:Choice>
              <mc:Fallback>
                <p:oleObj name="Equation" r:id="rId6" imgW="5791200" imgH="17373600" progId="">
                  <p:embed/>
                  <p:pic>
                    <p:nvPicPr>
                      <p:cNvPr id="3" name="对象 2">
                        <a:extLst>
                          <a:ext uri="{FF2B5EF4-FFF2-40B4-BE49-F238E27FC236}">
                            <a16:creationId xmlns:a16="http://schemas.microsoft.com/office/drawing/2014/main" id="{93A028C4-68C9-44B2-BCBB-575B22F7C7D1}"/>
                          </a:ext>
                        </a:extLst>
                      </p:cNvPr>
                      <p:cNvPicPr>
                        <a:picLocks noChangeAspect="1"/>
                      </p:cNvPicPr>
                      <p:nvPr/>
                    </p:nvPicPr>
                    <p:blipFill>
                      <a:blip r:embed="rId7"/>
                      <a:stretch>
                        <a:fillRect/>
                      </a:stretch>
                    </p:blipFill>
                    <p:spPr>
                      <a:xfrm>
                        <a:off x="5490483" y="2534580"/>
                        <a:ext cx="219075" cy="489560"/>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350828D5-CC01-4C8E-AFD4-8AE5429F9E97}"/>
              </a:ext>
            </a:extLst>
          </p:cNvPr>
          <p:cNvGraphicFramePr>
            <a:graphicFrameLocks noChangeAspect="1"/>
          </p:cNvGraphicFramePr>
          <p:nvPr>
            <p:extLst>
              <p:ext uri="{D42A27DB-BD31-4B8C-83A1-F6EECF244321}">
                <p14:modId xmlns:p14="http://schemas.microsoft.com/office/powerpoint/2010/main" val="3710440085"/>
              </p:ext>
            </p:extLst>
          </p:nvPr>
        </p:nvGraphicFramePr>
        <p:xfrm>
          <a:off x="1956945" y="3312172"/>
          <a:ext cx="162920" cy="488759"/>
        </p:xfrm>
        <a:graphic>
          <a:graphicData uri="http://schemas.openxmlformats.org/presentationml/2006/ole">
            <mc:AlternateContent xmlns:mc="http://schemas.openxmlformats.org/markup-compatibility/2006">
              <mc:Choice xmlns:v="urn:schemas-microsoft-com:vml" Requires="v">
                <p:oleObj spid="_x0000_s34831" name="Equation" r:id="rId8" imgW="5791200" imgH="17373600" progId="">
                  <p:embed/>
                </p:oleObj>
              </mc:Choice>
              <mc:Fallback>
                <p:oleObj name="Equation" r:id="rId8" imgW="5791200" imgH="17373600" progId="">
                  <p:embed/>
                  <p:pic>
                    <p:nvPicPr>
                      <p:cNvPr id="4" name="对象 3">
                        <a:extLst>
                          <a:ext uri="{FF2B5EF4-FFF2-40B4-BE49-F238E27FC236}">
                            <a16:creationId xmlns:a16="http://schemas.microsoft.com/office/drawing/2014/main" id="{A578DF5F-DF72-4148-BB21-13E719E77E00}"/>
                          </a:ext>
                        </a:extLst>
                      </p:cNvPr>
                      <p:cNvPicPr>
                        <a:picLocks noChangeAspect="1"/>
                      </p:cNvPicPr>
                      <p:nvPr/>
                    </p:nvPicPr>
                    <p:blipFill>
                      <a:blip r:embed="rId9"/>
                      <a:stretch>
                        <a:fillRect/>
                      </a:stretch>
                    </p:blipFill>
                    <p:spPr>
                      <a:xfrm>
                        <a:off x="1956945" y="3312172"/>
                        <a:ext cx="162920" cy="488759"/>
                      </a:xfrm>
                      <a:prstGeom prst="rect">
                        <a:avLst/>
                      </a:prstGeom>
                      <a:noFill/>
                      <a:ln w="9525">
                        <a:noFill/>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7632318" cy="275242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2.波的衍射</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(1)定义:波绕过障碍物继续传播的现象。</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(2)产生明显衍射现象的条件:</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u="sng" kern="0" dirty="0">
                <a:solidFill>
                  <a:srgbClr val="000000"/>
                </a:solidFill>
                <a:latin typeface="Times New Roman" panose="02020603050405020304" pitchFamily="65" charset="-122"/>
                <a:ea typeface="华文细黑" panose="02010600040101010101" pitchFamily="65" charset="-122"/>
              </a:rPr>
              <a:t>障碍物的尺寸或孔(缝)的宽度跟波长相差不多,或者比波</a:t>
            </a:r>
            <a:br>
              <a:rPr dirty="0"/>
            </a:br>
            <a:r>
              <a:rPr lang="zh-CN" altLang="en-US" sz="2410" u="sng" kern="0" dirty="0">
                <a:solidFill>
                  <a:srgbClr val="000000"/>
                </a:solidFill>
                <a:latin typeface="Times New Roman" panose="02020603050405020304" pitchFamily="65" charset="-122"/>
                <a:ea typeface="华文细黑" panose="02010600040101010101" pitchFamily="65" charset="-122"/>
              </a:rPr>
              <a:t>长更小</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dirty="0"/>
              <a:t> </a:t>
            </a:r>
          </a:p>
        </p:txBody>
      </p:sp>
      <p:pic>
        <p:nvPicPr>
          <p:cNvPr id="3" name="图片 3" descr="textimage27.jpeg"/>
          <p:cNvPicPr>
            <a:picLocks noChangeAspect="1"/>
          </p:cNvPicPr>
          <p:nvPr/>
        </p:nvPicPr>
        <p:blipFill>
          <a:blip r:embed="rId3" cstate="print"/>
          <a:stretch>
            <a:fillRect/>
          </a:stretch>
        </p:blipFill>
        <p:spPr>
          <a:xfrm>
            <a:off x="8244334" y="970763"/>
            <a:ext cx="3641692" cy="1945450"/>
          </a:xfrm>
          <a:prstGeom prst="rect">
            <a:avLst/>
          </a:prstGeom>
        </p:spPr>
      </p:pic>
      <p:sp>
        <p:nvSpPr>
          <p:cNvPr id="4" name="TextBox 2"/>
          <p:cNvSpPr txBox="1"/>
          <p:nvPr/>
        </p:nvSpPr>
        <p:spPr>
          <a:xfrm>
            <a:off x="468470" y="3132237"/>
            <a:ext cx="11831400" cy="2426818"/>
          </a:xfrm>
          <a:prstGeom prst="rect">
            <a:avLst/>
          </a:prstGeom>
          <a:noFill/>
        </p:spPr>
        <p:txBody>
          <a:bodyPr wrap="square" lIns="0" tIns="0" rIns="0" bIns="0" rtlCol="0">
            <a:spAutoFit/>
          </a:bodyPr>
          <a:lstStyle/>
          <a:p>
            <a:pPr marL="0" indent="0" eaLnBrk="0" latinLnBrk="1" hangingPunct="0">
              <a:lnSpc>
                <a:spcPct val="130000"/>
              </a:lnSpc>
              <a:spcBef>
                <a:spcPts val="2260"/>
              </a:spcBef>
              <a:buNone/>
            </a:pPr>
            <a:r>
              <a:rPr lang="zh-CN" altLang="en-US" sz="2500" b="1" dirty="0">
                <a:solidFill>
                  <a:srgbClr val="DE0000"/>
                </a:solidFill>
                <a:latin typeface="微软雅黑" panose="020B0503020204020204" pitchFamily="34" charset="-122"/>
                <a:ea typeface="微软雅黑" panose="020B0503020204020204" pitchFamily="34" charset="-122"/>
              </a:rPr>
              <a:t>注意</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楷体" panose="02010609060101010101" pitchFamily="49" charset="-122"/>
                <a:ea typeface="楷体" panose="02010609060101010101" pitchFamily="49" charset="-122"/>
              </a:rPr>
              <a:t>一切波都能发生衍射。衍射是波特有的现象。</a:t>
            </a:r>
            <a:endParaRPr lang="zh-CN" altLang="en-US" dirty="0">
              <a:latin typeface="楷体" panose="02010609060101010101" pitchFamily="49" charset="-122"/>
              <a:ea typeface="楷体" panose="02010609060101010101" pitchFamily="49" charset="-122"/>
            </a:endParaRPr>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3.多普勒效应</a:t>
            </a:r>
            <a:endParaRPr lang="zh-CN" altLang="en-US" b="1"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(1)接收频率:观察者接收到的频率等于观察者在单位时间内接收到的完全波的个数。</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(2)现象:当波源与观察者相互靠近时,观察者接收到的频率增加;当波源与观察者相互</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远离时,观察者接收到的频率变小。 </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14</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波的图像和振动图像的综合应用</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7941"/>
            <a:ext cx="11831400" cy="509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sym typeface="Times New Roman" panose="02020603050405020304"/>
              </a:rPr>
              <a:t>题型1　已知两质点的振动图像</a:t>
            </a:r>
          </a:p>
        </p:txBody>
      </p:sp>
      <p:sp>
        <p:nvSpPr>
          <p:cNvPr id="5" name="TextBox 2"/>
          <p:cNvSpPr txBox="1"/>
          <p:nvPr/>
        </p:nvSpPr>
        <p:spPr>
          <a:xfrm>
            <a:off x="468000" y="1069744"/>
            <a:ext cx="11182798" cy="2739596"/>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a:latin typeface="华文细黑" panose="02010600040101010101" pitchFamily="65" charset="-122"/>
                <a:ea typeface="华文细黑" panose="02010600040101010101" pitchFamily="65" charset="-122"/>
                <a:sym typeface="Times New Roman" panose="02020603050405020304"/>
              </a:rPr>
              <a:t>已知两质点振动图像确定波动情况时</a:t>
            </a:r>
            <a:r>
              <a:rPr lang="en-US" altLang="zh-CN" sz="2410" kern="0" dirty="0">
                <a:latin typeface="华文细黑" panose="02010600040101010101" pitchFamily="65" charset="-122"/>
                <a:ea typeface="华文细黑" panose="02010600040101010101" pitchFamily="65" charset="-122"/>
                <a:sym typeface="Times New Roman" panose="02020603050405020304"/>
              </a:rPr>
              <a:t>,</a:t>
            </a:r>
            <a:r>
              <a:rPr lang="zh-CN" altLang="en-US" sz="2410" kern="0" dirty="0">
                <a:latin typeface="华文细黑" panose="02010600040101010101" pitchFamily="65" charset="-122"/>
                <a:ea typeface="华文细黑" panose="02010600040101010101" pitchFamily="65" charset="-122"/>
                <a:sym typeface="Times New Roman" panose="02020603050405020304"/>
              </a:rPr>
              <a:t>主要方法有两种。</a:t>
            </a:r>
            <a:endParaRPr lang="en-US" altLang="zh-CN" sz="2410" kern="0" dirty="0">
              <a:latin typeface="华文细黑" panose="02010600040101010101" pitchFamily="65" charset="-122"/>
              <a:ea typeface="华文细黑" panose="02010600040101010101" pitchFamily="65" charset="-122"/>
              <a:sym typeface="Times New Roman" panose="02020603050405020304"/>
            </a:endParaRPr>
          </a:p>
          <a:p>
            <a:pPr eaLnBrk="0" latinLnBrk="1" hangingPunct="0">
              <a:lnSpc>
                <a:spcPct val="150000"/>
              </a:lnSpc>
              <a:spcBef>
                <a:spcPts val="145"/>
              </a:spcBef>
            </a:pPr>
            <a:r>
              <a:rPr lang="zh-CN" altLang="en-US" sz="2410" kern="0" dirty="0">
                <a:latin typeface="华文细黑" panose="02010600040101010101" pitchFamily="65" charset="-122"/>
                <a:ea typeface="华文细黑" panose="02010600040101010101" pitchFamily="65" charset="-122"/>
                <a:sym typeface="Times New Roman" panose="02020603050405020304"/>
              </a:rPr>
              <a:t>方法一</a:t>
            </a:r>
            <a:r>
              <a:rPr lang="en-US" altLang="zh-CN" sz="2410" kern="0" dirty="0">
                <a:latin typeface="华文细黑" panose="02010600040101010101" pitchFamily="65" charset="-122"/>
                <a:ea typeface="华文细黑" panose="02010600040101010101" pitchFamily="65" charset="-122"/>
                <a:sym typeface="Times New Roman" panose="02020603050405020304"/>
              </a:rPr>
              <a:t>:</a:t>
            </a:r>
            <a:r>
              <a:rPr lang="zh-CN" altLang="en-US" sz="2410" kern="0" dirty="0">
                <a:latin typeface="华文细黑" panose="02010600040101010101" pitchFamily="65" charset="-122"/>
                <a:ea typeface="华文细黑" panose="02010600040101010101" pitchFamily="65" charset="-122"/>
                <a:sym typeface="Times New Roman" panose="02020603050405020304"/>
              </a:rPr>
              <a:t>利用同一时刻两质点所在的位置画出小于一个波长的波形</a:t>
            </a:r>
            <a:r>
              <a:rPr lang="en-US" altLang="zh-CN" sz="2410" kern="0" dirty="0">
                <a:latin typeface="华文细黑" panose="02010600040101010101" pitchFamily="65" charset="-122"/>
                <a:ea typeface="华文细黑" panose="02010600040101010101" pitchFamily="65" charset="-122"/>
                <a:sym typeface="Times New Roman" panose="02020603050405020304"/>
              </a:rPr>
              <a:t>,</a:t>
            </a:r>
            <a:r>
              <a:rPr lang="zh-CN" altLang="en-US" sz="2410" kern="0" dirty="0">
                <a:latin typeface="华文细黑" panose="02010600040101010101" pitchFamily="65" charset="-122"/>
                <a:ea typeface="华文细黑" panose="02010600040101010101" pitchFamily="65" charset="-122"/>
                <a:sym typeface="Times New Roman" panose="02020603050405020304"/>
              </a:rPr>
              <a:t>从而分析两质点距离与波长的关系。</a:t>
            </a:r>
            <a:endParaRPr lang="en-US" altLang="zh-CN" sz="2410" kern="0" dirty="0">
              <a:latin typeface="华文细黑" panose="02010600040101010101" pitchFamily="65" charset="-122"/>
              <a:ea typeface="华文细黑" panose="02010600040101010101" pitchFamily="65" charset="-122"/>
              <a:sym typeface="Times New Roman" panose="02020603050405020304"/>
            </a:endParaRPr>
          </a:p>
          <a:p>
            <a:pPr eaLnBrk="0" latinLnBrk="1" hangingPunct="0">
              <a:lnSpc>
                <a:spcPct val="150000"/>
              </a:lnSpc>
              <a:spcBef>
                <a:spcPts val="145"/>
              </a:spcBef>
            </a:pPr>
            <a:r>
              <a:rPr lang="zh-CN" altLang="en-US" sz="2410" kern="0" dirty="0">
                <a:latin typeface="华文细黑" panose="02010600040101010101" pitchFamily="65" charset="-122"/>
                <a:ea typeface="华文细黑" panose="02010600040101010101" pitchFamily="65" charset="-122"/>
                <a:sym typeface="Times New Roman" panose="02020603050405020304"/>
              </a:rPr>
              <a:t>方法</a:t>
            </a:r>
            <a:r>
              <a:rPr lang="zh-CN" altLang="en-US" sz="2410" kern="0" dirty="0">
                <a:latin typeface="华文细黑" panose="02010600040101010101" pitchFamily="65" charset="-122"/>
                <a:ea typeface="华文细黑" panose="02010600040101010101" pitchFamily="65" charset="-122"/>
              </a:rPr>
              <a:t>二:</a:t>
            </a:r>
            <a:r>
              <a:rPr lang="zh-CN" altLang="en-US" sz="2410" u="sng" kern="0" dirty="0">
                <a:latin typeface="华文细黑" panose="02010600040101010101" pitchFamily="65" charset="-122"/>
                <a:ea typeface="华文细黑" panose="02010600040101010101" pitchFamily="65" charset="-122"/>
              </a:rPr>
              <a:t>从图像中找到波分别传到两质点的时间间隔与周期的关系,从而确定两质点距离与波长的关系</a:t>
            </a:r>
            <a:r>
              <a:rPr lang="zh-CN" altLang="en-US" sz="2410" kern="0" dirty="0">
                <a:latin typeface="华文细黑" panose="02010600040101010101" pitchFamily="65" charset="-122"/>
                <a:ea typeface="华文细黑" panose="02010600040101010101" pitchFamily="65" charset="-122"/>
              </a:rPr>
              <a:t>。</a:t>
            </a:r>
            <a:endParaRPr lang="zh-CN" altLang="en-US" sz="2410" dirty="0">
              <a:latin typeface="华文细黑" panose="02010600040101010101" pitchFamily="65" charset="-122"/>
              <a:ea typeface="华文细黑" panose="02010600040101010101" pitchFamily="65" charset="-122"/>
            </a:endParaRPr>
          </a:p>
        </p:txBody>
      </p:sp>
      <p:sp>
        <p:nvSpPr>
          <p:cNvPr id="4" name="TextBox 2">
            <a:extLst>
              <a:ext uri="{FF2B5EF4-FFF2-40B4-BE49-F238E27FC236}">
                <a16:creationId xmlns:a16="http://schemas.microsoft.com/office/drawing/2014/main" id="{A0CC85BD-3422-4DB8-BFB0-3592AE0C072A}"/>
              </a:ext>
            </a:extLst>
          </p:cNvPr>
          <p:cNvSpPr txBox="1"/>
          <p:nvPr/>
        </p:nvSpPr>
        <p:spPr>
          <a:xfrm>
            <a:off x="517390" y="4055159"/>
            <a:ext cx="11831400" cy="1741374"/>
          </a:xfrm>
          <a:prstGeom prst="rect">
            <a:avLst/>
          </a:prstGeom>
          <a:noFill/>
        </p:spPr>
        <p:txBody>
          <a:bodyPr wrap="square" lIns="0" tIns="0" rIns="0" bIns="0" rtlCol="0">
            <a:spAutoFit/>
          </a:bodyPr>
          <a:lstStyle/>
          <a:p>
            <a:pPr marL="0" indent="0" eaLnBrk="0" latinLnBrk="1" hangingPunct="0">
              <a:lnSpc>
                <a:spcPct val="150000"/>
              </a:lnSpc>
              <a:spcBef>
                <a:spcPts val="40"/>
              </a:spcBef>
              <a:buNone/>
            </a:pPr>
            <a:r>
              <a:rPr lang="zh-CN" altLang="en-US" sz="2500" b="1" dirty="0">
                <a:solidFill>
                  <a:srgbClr val="DE0000"/>
                </a:solidFill>
                <a:latin typeface="微软雅黑" panose="020B0503020204020204" pitchFamily="34" charset="-122"/>
                <a:ea typeface="微软雅黑" panose="020B0503020204020204" pitchFamily="34" charset="-122"/>
              </a:rPr>
              <a:t>题型2　已知两时刻的波的图像</a:t>
            </a:r>
          </a:p>
          <a:p>
            <a:pPr marL="0" indent="0" eaLnBrk="0" latinLnBrk="1" hangingPunct="0">
              <a:lnSpc>
                <a:spcPct val="150000"/>
              </a:lnSpc>
              <a:spcBef>
                <a:spcPts val="145"/>
              </a:spcBef>
              <a:buNone/>
            </a:pPr>
            <a:r>
              <a:rPr lang="zh-CN" altLang="en-US" sz="2495" kern="0" dirty="0">
                <a:latin typeface="华文细黑" panose="02010600040101010101" pitchFamily="65" charset="-122"/>
                <a:ea typeface="华文细黑" panose="02010600040101010101" pitchFamily="65" charset="-122"/>
              </a:rPr>
              <a:t>这类问题一般需要根据波在两个不同时刻的波形图来分析这列波的周期,再结合机</a:t>
            </a:r>
            <a:br>
              <a:rPr dirty="0">
                <a:latin typeface="华文细黑" panose="02010600040101010101" pitchFamily="65" charset="-122"/>
                <a:ea typeface="华文细黑" panose="02010600040101010101" pitchFamily="65" charset="-122"/>
              </a:rPr>
            </a:br>
            <a:r>
              <a:rPr lang="zh-CN" altLang="en-US" sz="2495" kern="0" dirty="0">
                <a:latin typeface="华文细黑" panose="02010600040101010101" pitchFamily="65" charset="-122"/>
                <a:ea typeface="华文细黑" panose="02010600040101010101" pitchFamily="65" charset="-122"/>
              </a:rPr>
              <a:t>械波的波长分析波传播的速度。</a:t>
            </a:r>
            <a:endParaRPr lang="zh-CN" altLang="en-US" dirty="0">
              <a:latin typeface="华文细黑" panose="02010600040101010101" pitchFamily="65" charset="-122"/>
              <a:ea typeface="华文细黑" panose="02010600040101010101" pitchFamily="65"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1</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机械振动</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509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题型3　已知某质点的振动图像和某时刻的波的图像</a:t>
            </a:r>
          </a:p>
        </p:txBody>
      </p:sp>
      <p:sp>
        <p:nvSpPr>
          <p:cNvPr id="8" name="TextBox 2"/>
          <p:cNvSpPr txBox="1"/>
          <p:nvPr/>
        </p:nvSpPr>
        <p:spPr>
          <a:xfrm>
            <a:off x="468000" y="1066754"/>
            <a:ext cx="11831400" cy="2315762"/>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95" kern="0" dirty="0">
                <a:latin typeface="华文细黑" panose="02010600040101010101" pitchFamily="65" charset="-122"/>
                <a:ea typeface="华文细黑" panose="02010600040101010101" pitchFamily="65" charset="-122"/>
              </a:rPr>
              <a:t>这类问题的解题关键是根据横坐标轴的物理量区分波的图像和振动图像</a:t>
            </a:r>
            <a:r>
              <a:rPr lang="en-US" altLang="zh-CN" sz="2495" kern="0" dirty="0">
                <a:latin typeface="华文细黑" panose="02010600040101010101" pitchFamily="65" charset="-122"/>
                <a:ea typeface="华文细黑" panose="02010600040101010101" pitchFamily="65" charset="-122"/>
              </a:rPr>
              <a:t>,</a:t>
            </a:r>
            <a:r>
              <a:rPr lang="zh-CN" altLang="en-US" sz="2495" kern="0" dirty="0">
                <a:latin typeface="华文细黑" panose="02010600040101010101" pitchFamily="65" charset="-122"/>
                <a:ea typeface="华文细黑" panose="02010600040101010101" pitchFamily="65" charset="-122"/>
              </a:rPr>
              <a:t>由振动图</a:t>
            </a:r>
            <a:br>
              <a:rPr lang="zh-CN" altLang="en-US" sz="2800" dirty="0">
                <a:latin typeface="华文细黑" panose="02010600040101010101" pitchFamily="65" charset="-122"/>
                <a:ea typeface="华文细黑" panose="02010600040101010101" pitchFamily="65" charset="-122"/>
              </a:rPr>
            </a:br>
            <a:r>
              <a:rPr lang="zh-CN" altLang="en-US" sz="2495" kern="0" dirty="0">
                <a:latin typeface="华文细黑" panose="02010600040101010101" pitchFamily="65" charset="-122"/>
                <a:ea typeface="华文细黑" panose="02010600040101010101" pitchFamily="65" charset="-122"/>
              </a:rPr>
              <a:t>像读出周期</a:t>
            </a:r>
            <a:r>
              <a:rPr lang="en-US" altLang="zh-CN" sz="2495" kern="0" dirty="0">
                <a:latin typeface="华文细黑" panose="02010600040101010101" pitchFamily="65" charset="-122"/>
                <a:ea typeface="华文细黑" panose="02010600040101010101" pitchFamily="65" charset="-122"/>
              </a:rPr>
              <a:t>,</a:t>
            </a:r>
            <a:r>
              <a:rPr lang="zh-CN" altLang="en-US" sz="2495" kern="0" dirty="0">
                <a:latin typeface="华文细黑" panose="02010600040101010101" pitchFamily="65" charset="-122"/>
                <a:ea typeface="华文细黑" panose="02010600040101010101" pitchFamily="65" charset="-122"/>
              </a:rPr>
              <a:t>根据题目所给时刻质点的振动方向来判断这列波的传播方向</a:t>
            </a:r>
            <a:r>
              <a:rPr lang="en-US" altLang="zh-CN" sz="2495" kern="0" dirty="0">
                <a:latin typeface="华文细黑" panose="02010600040101010101" pitchFamily="65" charset="-122"/>
                <a:ea typeface="华文细黑" panose="02010600040101010101" pitchFamily="65" charset="-122"/>
              </a:rPr>
              <a:t>,</a:t>
            </a:r>
            <a:r>
              <a:rPr lang="zh-CN" altLang="en-US" sz="2495" kern="0" dirty="0">
                <a:latin typeface="华文细黑" panose="02010600040101010101" pitchFamily="65" charset="-122"/>
                <a:ea typeface="华文细黑" panose="02010600040101010101" pitchFamily="65" charset="-122"/>
              </a:rPr>
              <a:t>再由波的</a:t>
            </a:r>
            <a:endParaRPr lang="zh-CN" altLang="en-US" sz="2800"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95" kern="0" dirty="0">
                <a:latin typeface="华文细黑" panose="02010600040101010101" pitchFamily="65" charset="-122"/>
                <a:ea typeface="华文细黑" panose="02010600040101010101" pitchFamily="65" charset="-122"/>
              </a:rPr>
              <a:t>图像读出波长,求出波传播的速度,进而利用波动规律分析波动相关的问题,利用振</a:t>
            </a:r>
            <a:br>
              <a:rPr dirty="0">
                <a:latin typeface="华文细黑" panose="02010600040101010101" pitchFamily="65" charset="-122"/>
                <a:ea typeface="华文细黑" panose="02010600040101010101" pitchFamily="65" charset="-122"/>
              </a:rPr>
            </a:br>
            <a:r>
              <a:rPr lang="zh-CN" altLang="en-US" sz="2495" kern="0" dirty="0">
                <a:latin typeface="华文细黑" panose="02010600040101010101" pitchFamily="65" charset="-122"/>
                <a:ea typeface="华文细黑" panose="02010600040101010101" pitchFamily="65" charset="-122"/>
              </a:rPr>
              <a:t>动规律分析振动相关的问题。</a:t>
            </a:r>
            <a:endParaRPr lang="zh-CN" altLang="en-US" dirty="0">
              <a:latin typeface="华文细黑" panose="02010600040101010101" pitchFamily="65" charset="-122"/>
              <a:ea typeface="华文细黑" panose="02010600040101010101" pitchFamily="65"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7941"/>
            <a:ext cx="11208326" cy="241495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一列波长大于1</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 的横波沿着</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轴正方向传播,处在</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=1</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和</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=2</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的两质点</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的振动图像如图所示,由此可知</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A.波长为</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en-US" altLang="zh-CN" sz="2410" kern="0" dirty="0">
                <a:solidFill>
                  <a:srgbClr val="000000"/>
                </a:solidFill>
                <a:latin typeface="Times New Roman" panose="02020603050405020304" pitchFamily="65" charset="-122"/>
                <a:ea typeface="华文细黑" panose="02010600040101010101" pitchFamily="65" charset="-122"/>
              </a:rPr>
              <a:t>m</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B.波速为1</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/s</a:t>
            </a:r>
            <a:endParaRPr lang="zh-CN" altLang="en-US" dirty="0"/>
          </a:p>
        </p:txBody>
      </p:sp>
      <p:pic>
        <p:nvPicPr>
          <p:cNvPr id="3" name="图片 3" descr="textimage31.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7164214" y="1153063"/>
            <a:ext cx="4185014" cy="2013136"/>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969267118"/>
              </p:ext>
            </p:extLst>
          </p:nvPr>
        </p:nvGraphicFramePr>
        <p:xfrm>
          <a:off x="1683483" y="1740012"/>
          <a:ext cx="219075" cy="657224"/>
        </p:xfrm>
        <a:graphic>
          <a:graphicData uri="http://schemas.openxmlformats.org/presentationml/2006/ole">
            <mc:AlternateContent xmlns:mc="http://schemas.openxmlformats.org/markup-compatibility/2006">
              <mc:Choice xmlns:v="urn:schemas-microsoft-com:vml" Requires="v">
                <p:oleObj spid="_x0000_s20493" name="Equation" r:id="rId5" imgW="5791200" imgH="17373600" progId="">
                  <p:embed/>
                </p:oleObj>
              </mc:Choice>
              <mc:Fallback>
                <p:oleObj name="Equation" r:id="rId5" imgW="5791200" imgH="17373600" progId="">
                  <p:embed/>
                  <p:pic>
                    <p:nvPicPr>
                      <p:cNvPr id="0" name="图片 20480"/>
                      <p:cNvPicPr>
                        <a:picLocks noChangeAspect="1"/>
                      </p:cNvPicPr>
                      <p:nvPr/>
                    </p:nvPicPr>
                    <p:blipFill>
                      <a:blip r:embed="rId6"/>
                      <a:stretch>
                        <a:fillRect/>
                      </a:stretch>
                    </p:blipFill>
                    <p:spPr>
                      <a:xfrm>
                        <a:off x="1683483" y="1740012"/>
                        <a:ext cx="219075" cy="657224"/>
                      </a:xfrm>
                      <a:prstGeom prst="rect">
                        <a:avLst/>
                      </a:prstGeom>
                      <a:noFill/>
                      <a:ln w="9525">
                        <a:noFill/>
                      </a:ln>
                    </p:spPr>
                  </p:pic>
                </p:oleObj>
              </mc:Fallback>
            </mc:AlternateContent>
          </a:graphicData>
        </a:graphic>
      </p:graphicFrame>
      <p:sp>
        <p:nvSpPr>
          <p:cNvPr id="6" name="TextBox 2"/>
          <p:cNvSpPr txBox="1"/>
          <p:nvPr/>
        </p:nvSpPr>
        <p:spPr>
          <a:xfrm>
            <a:off x="491862" y="2813706"/>
            <a:ext cx="11831400" cy="106657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=3</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时,</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两质点的位移相同 </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=1</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时,</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质点的振动速度大于</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质点的振动速度</a:t>
            </a:r>
            <a:endParaRPr lang="zh-CN" altLang="en-US" dirty="0"/>
          </a:p>
        </p:txBody>
      </p:sp>
      <p:sp>
        <p:nvSpPr>
          <p:cNvPr id="7" name="文本框 8"/>
          <p:cNvSpPr txBox="1"/>
          <p:nvPr/>
        </p:nvSpPr>
        <p:spPr>
          <a:xfrm>
            <a:off x="4715942" y="1086396"/>
            <a:ext cx="385638" cy="461665"/>
          </a:xfrm>
          <a:prstGeom prst="rect">
            <a:avLst/>
          </a:prstGeom>
          <a:noFill/>
        </p:spPr>
        <p:txBody>
          <a:bodyPr wrap="square" rtlCol="0">
            <a:spAutoFit/>
          </a:bodyPr>
          <a:lstStyle/>
          <a:p>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a:t>
            </a:r>
            <a:endPar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1793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解析</a:t>
            </a:r>
            <a:r>
              <a:rPr lang="zh-CN" altLang="en-US" sz="2410" kern="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由振动图像知,在</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两质点的位移不相同,</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C错误</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位于正向最大位移处,速度为零,质点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位于平衡位置,速度最大,</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D错误</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解法一:两质点间距Δ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,由于波沿</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轴正方向传播,所以</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先振动,</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从平衡</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位置开始向上振动,</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在正向最大位移处,又由于波长大于1</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,说明</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之间不到一个</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波长,所以可以作出</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=0时的波的图像如图所示,</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5"/>
              </a:spcBef>
              <a:buNone/>
            </a:pPr>
            <a:r>
              <a:rPr lang="zh-CN" altLang="en-US" sz="4425" kern="0" spc="1604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570"/>
              </a:spcBef>
              <a:buNone/>
            </a:pP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间距Δ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λ</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,所以</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λ</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A正确</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,波速</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51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B错误</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3" name="图片 3" descr="textimage32.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4369582" y="3491707"/>
            <a:ext cx="2600325" cy="1047750"/>
          </a:xfrm>
          <a:prstGeom prst="rect">
            <a:avLst/>
          </a:prstGeom>
        </p:spPr>
      </p:pic>
      <p:graphicFrame>
        <p:nvGraphicFramePr>
          <p:cNvPr id="5" name="对象 4"/>
          <p:cNvGraphicFramePr>
            <a:graphicFrameLocks noChangeAspect="1"/>
          </p:cNvGraphicFramePr>
          <p:nvPr/>
        </p:nvGraphicFramePr>
        <p:xfrm>
          <a:off x="2246630" y="4602441"/>
          <a:ext cx="219075" cy="657224"/>
        </p:xfrm>
        <a:graphic>
          <a:graphicData uri="http://schemas.openxmlformats.org/presentationml/2006/ole">
            <mc:AlternateContent xmlns:mc="http://schemas.openxmlformats.org/markup-compatibility/2006">
              <mc:Choice xmlns:v="urn:schemas-microsoft-com:vml" Requires="v">
                <p:oleObj spid="_x0000_s21557" name="Equation" r:id="rId5" imgW="5791200" imgH="17373600" progId="">
                  <p:embed/>
                </p:oleObj>
              </mc:Choice>
              <mc:Fallback>
                <p:oleObj name="Equation" r:id="rId5" imgW="5791200" imgH="17373600" progId="">
                  <p:embed/>
                  <p:pic>
                    <p:nvPicPr>
                      <p:cNvPr id="0" name="图片 21504"/>
                      <p:cNvPicPr>
                        <a:picLocks noChangeAspect="1"/>
                      </p:cNvPicPr>
                      <p:nvPr/>
                    </p:nvPicPr>
                    <p:blipFill>
                      <a:blip r:embed="rId6"/>
                      <a:stretch>
                        <a:fillRect/>
                      </a:stretch>
                    </p:blipFill>
                    <p:spPr>
                      <a:xfrm>
                        <a:off x="2246630" y="4602441"/>
                        <a:ext cx="219075"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623515" y="4602441"/>
          <a:ext cx="219074" cy="657224"/>
        </p:xfrm>
        <a:graphic>
          <a:graphicData uri="http://schemas.openxmlformats.org/presentationml/2006/ole">
            <mc:AlternateContent xmlns:mc="http://schemas.openxmlformats.org/markup-compatibility/2006">
              <mc:Choice xmlns:v="urn:schemas-microsoft-com:vml" Requires="v">
                <p:oleObj spid="_x0000_s21558" name="Equation" r:id="rId7" imgW="5791200" imgH="17373600" progId="">
                  <p:embed/>
                </p:oleObj>
              </mc:Choice>
              <mc:Fallback>
                <p:oleObj name="Equation" r:id="rId7" imgW="5791200" imgH="17373600" progId="">
                  <p:embed/>
                  <p:pic>
                    <p:nvPicPr>
                      <p:cNvPr id="0" name="图片 21505"/>
                      <p:cNvPicPr>
                        <a:picLocks noChangeAspect="1"/>
                      </p:cNvPicPr>
                      <p:nvPr/>
                    </p:nvPicPr>
                    <p:blipFill>
                      <a:blip r:embed="rId8"/>
                      <a:stretch>
                        <a:fillRect/>
                      </a:stretch>
                    </p:blipFill>
                    <p:spPr>
                      <a:xfrm>
                        <a:off x="3623515" y="4602441"/>
                        <a:ext cx="2190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925296943"/>
              </p:ext>
            </p:extLst>
          </p:nvPr>
        </p:nvGraphicFramePr>
        <p:xfrm>
          <a:off x="5796062" y="4602441"/>
          <a:ext cx="219075" cy="657225"/>
        </p:xfrm>
        <a:graphic>
          <a:graphicData uri="http://schemas.openxmlformats.org/presentationml/2006/ole">
            <mc:AlternateContent xmlns:mc="http://schemas.openxmlformats.org/markup-compatibility/2006">
              <mc:Choice xmlns:v="urn:schemas-microsoft-com:vml" Requires="v">
                <p:oleObj spid="_x0000_s21559" name="Equation" r:id="rId9" imgW="5791200" imgH="17373600" progId="">
                  <p:embed/>
                </p:oleObj>
              </mc:Choice>
              <mc:Fallback>
                <p:oleObj name="Equation" r:id="rId9" imgW="5791200" imgH="17373600" progId="">
                  <p:embed/>
                  <p:pic>
                    <p:nvPicPr>
                      <p:cNvPr id="0" name="图片 21506"/>
                      <p:cNvPicPr>
                        <a:picLocks noChangeAspect="1"/>
                      </p:cNvPicPr>
                      <p:nvPr/>
                    </p:nvPicPr>
                    <p:blipFill>
                      <a:blip r:embed="rId10"/>
                      <a:stretch>
                        <a:fillRect/>
                      </a:stretch>
                    </p:blipFill>
                    <p:spPr>
                      <a:xfrm>
                        <a:off x="5796062" y="4602441"/>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144944407"/>
              </p:ext>
            </p:extLst>
          </p:nvPr>
        </p:nvGraphicFramePr>
        <p:xfrm>
          <a:off x="7596262" y="4602441"/>
          <a:ext cx="371474" cy="657224"/>
        </p:xfrm>
        <a:graphic>
          <a:graphicData uri="http://schemas.openxmlformats.org/presentationml/2006/ole">
            <mc:AlternateContent xmlns:mc="http://schemas.openxmlformats.org/markup-compatibility/2006">
              <mc:Choice xmlns:v="urn:schemas-microsoft-com:vml" Requires="v">
                <p:oleObj spid="_x0000_s21560" name="Equation" r:id="rId11" imgW="9753600" imgH="17373600" progId="">
                  <p:embed/>
                </p:oleObj>
              </mc:Choice>
              <mc:Fallback>
                <p:oleObj name="Equation" r:id="rId11" imgW="9753600" imgH="17373600" progId="">
                  <p:embed/>
                  <p:pic>
                    <p:nvPicPr>
                      <p:cNvPr id="0" name="图片 21507"/>
                      <p:cNvPicPr>
                        <a:picLocks noChangeAspect="1"/>
                      </p:cNvPicPr>
                      <p:nvPr/>
                    </p:nvPicPr>
                    <p:blipFill>
                      <a:blip r:embed="rId12"/>
                      <a:stretch>
                        <a:fillRect/>
                      </a:stretch>
                    </p:blipFill>
                    <p:spPr>
                      <a:xfrm>
                        <a:off x="7596262" y="4602441"/>
                        <a:ext cx="371474"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617885538"/>
              </p:ext>
            </p:extLst>
          </p:nvPr>
        </p:nvGraphicFramePr>
        <p:xfrm>
          <a:off x="8172326" y="4602441"/>
          <a:ext cx="200025" cy="657225"/>
        </p:xfrm>
        <a:graphic>
          <a:graphicData uri="http://schemas.openxmlformats.org/presentationml/2006/ole">
            <mc:AlternateContent xmlns:mc="http://schemas.openxmlformats.org/markup-compatibility/2006">
              <mc:Choice xmlns:v="urn:schemas-microsoft-com:vml" Requires="v">
                <p:oleObj spid="_x0000_s21561" name="Equation" r:id="rId13" imgW="5181600" imgH="17373600" progId="">
                  <p:embed/>
                </p:oleObj>
              </mc:Choice>
              <mc:Fallback>
                <p:oleObj name="Equation" r:id="rId13" imgW="5181600" imgH="17373600" progId="">
                  <p:embed/>
                  <p:pic>
                    <p:nvPicPr>
                      <p:cNvPr id="0" name="图片 21508"/>
                      <p:cNvPicPr>
                        <a:picLocks noChangeAspect="1"/>
                      </p:cNvPicPr>
                      <p:nvPr/>
                    </p:nvPicPr>
                    <p:blipFill>
                      <a:blip r:embed="rId14"/>
                      <a:stretch>
                        <a:fillRect/>
                      </a:stretch>
                    </p:blipFill>
                    <p:spPr>
                      <a:xfrm>
                        <a:off x="8172326" y="4602441"/>
                        <a:ext cx="200025" cy="657225"/>
                      </a:xfrm>
                      <a:prstGeom prst="rect">
                        <a:avLst/>
                      </a:prstGeom>
                      <a:noFill/>
                      <a:ln w="9525">
                        <a:noFill/>
                      </a:ln>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5885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解法二:由于波沿</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轴正方向传播,则</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先振动,质点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时的振动形式传播到质点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需要经历Δ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=0,1,2,3,…),根据Δ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可知,两质点间距Δ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λ</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nλ</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3,…),解得</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λ</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2611"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=0,1,2,3,…),根据题意可知,</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λ</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&gt;1</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,符合题意,</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A正确</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波速</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0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51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B错误</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2146368" y="1292583"/>
          <a:ext cx="219075" cy="657225"/>
        </p:xfrm>
        <a:graphic>
          <a:graphicData uri="http://schemas.openxmlformats.org/presentationml/2006/ole">
            <mc:AlternateContent xmlns:mc="http://schemas.openxmlformats.org/markup-compatibility/2006">
              <mc:Choice xmlns:v="urn:schemas-microsoft-com:vml" Requires="v">
                <p:oleObj spid="_x0000_s22591" name="Equation" r:id="rId4" imgW="5791200" imgH="17373600" progId="">
                  <p:embed/>
                </p:oleObj>
              </mc:Choice>
              <mc:Fallback>
                <p:oleObj name="Equation" r:id="rId4" imgW="5791200" imgH="17373600" progId="">
                  <p:embed/>
                  <p:pic>
                    <p:nvPicPr>
                      <p:cNvPr id="0" name="图片 22528"/>
                      <p:cNvPicPr>
                        <a:picLocks noChangeAspect="1"/>
                      </p:cNvPicPr>
                      <p:nvPr/>
                    </p:nvPicPr>
                    <p:blipFill>
                      <a:blip r:embed="rId5"/>
                      <a:stretch>
                        <a:fillRect/>
                      </a:stretch>
                    </p:blipFill>
                    <p:spPr>
                      <a:xfrm>
                        <a:off x="2146368" y="129258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112259" y="1292583"/>
          <a:ext cx="219075" cy="657225"/>
        </p:xfrm>
        <a:graphic>
          <a:graphicData uri="http://schemas.openxmlformats.org/presentationml/2006/ole">
            <mc:AlternateContent xmlns:mc="http://schemas.openxmlformats.org/markup-compatibility/2006">
              <mc:Choice xmlns:v="urn:schemas-microsoft-com:vml" Requires="v">
                <p:oleObj spid="_x0000_s22592" name="Equation" r:id="rId6" imgW="5791200" imgH="17373600" progId="">
                  <p:embed/>
                </p:oleObj>
              </mc:Choice>
              <mc:Fallback>
                <p:oleObj name="Equation" r:id="rId6" imgW="5791200" imgH="17373600" progId="">
                  <p:embed/>
                  <p:pic>
                    <p:nvPicPr>
                      <p:cNvPr id="0" name="图片 22529"/>
                      <p:cNvPicPr>
                        <a:picLocks noChangeAspect="1"/>
                      </p:cNvPicPr>
                      <p:nvPr/>
                    </p:nvPicPr>
                    <p:blipFill>
                      <a:blip r:embed="rId7"/>
                      <a:stretch>
                        <a:fillRect/>
                      </a:stretch>
                    </p:blipFill>
                    <p:spPr>
                      <a:xfrm>
                        <a:off x="9112259" y="129258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114841" y="1993796"/>
          <a:ext cx="723900" cy="657225"/>
        </p:xfrm>
        <a:graphic>
          <a:graphicData uri="http://schemas.openxmlformats.org/presentationml/2006/ole">
            <mc:AlternateContent xmlns:mc="http://schemas.openxmlformats.org/markup-compatibility/2006">
              <mc:Choice xmlns:v="urn:schemas-microsoft-com:vml" Requires="v">
                <p:oleObj spid="_x0000_s22593" name="Equation" r:id="rId8" imgW="19202400" imgH="17373600" progId="">
                  <p:embed/>
                </p:oleObj>
              </mc:Choice>
              <mc:Fallback>
                <p:oleObj name="Equation" r:id="rId8" imgW="19202400" imgH="17373600" progId="">
                  <p:embed/>
                  <p:pic>
                    <p:nvPicPr>
                      <p:cNvPr id="0" name="图片 22530"/>
                      <p:cNvPicPr>
                        <a:picLocks noChangeAspect="1"/>
                      </p:cNvPicPr>
                      <p:nvPr/>
                    </p:nvPicPr>
                    <p:blipFill>
                      <a:blip r:embed="rId9"/>
                      <a:stretch>
                        <a:fillRect/>
                      </a:stretch>
                    </p:blipFill>
                    <p:spPr>
                      <a:xfrm>
                        <a:off x="2114841" y="1993796"/>
                        <a:ext cx="72390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673847617"/>
              </p:ext>
            </p:extLst>
          </p:nvPr>
        </p:nvGraphicFramePr>
        <p:xfrm>
          <a:off x="7956302" y="1993796"/>
          <a:ext cx="219075" cy="657225"/>
        </p:xfrm>
        <a:graphic>
          <a:graphicData uri="http://schemas.openxmlformats.org/presentationml/2006/ole">
            <mc:AlternateContent xmlns:mc="http://schemas.openxmlformats.org/markup-compatibility/2006">
              <mc:Choice xmlns:v="urn:schemas-microsoft-com:vml" Requires="v">
                <p:oleObj spid="_x0000_s22594" name="Equation" r:id="rId10" imgW="5791200" imgH="17373600" progId="">
                  <p:embed/>
                </p:oleObj>
              </mc:Choice>
              <mc:Fallback>
                <p:oleObj name="Equation" r:id="rId10" imgW="5791200" imgH="17373600" progId="">
                  <p:embed/>
                  <p:pic>
                    <p:nvPicPr>
                      <p:cNvPr id="0" name="图片 22531"/>
                      <p:cNvPicPr>
                        <a:picLocks noChangeAspect="1"/>
                      </p:cNvPicPr>
                      <p:nvPr/>
                    </p:nvPicPr>
                    <p:blipFill>
                      <a:blip r:embed="rId11"/>
                      <a:stretch>
                        <a:fillRect/>
                      </a:stretch>
                    </p:blipFill>
                    <p:spPr>
                      <a:xfrm>
                        <a:off x="7956302" y="1993796"/>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387213" y="2695008"/>
          <a:ext cx="257174" cy="657224"/>
        </p:xfrm>
        <a:graphic>
          <a:graphicData uri="http://schemas.openxmlformats.org/presentationml/2006/ole">
            <mc:AlternateContent xmlns:mc="http://schemas.openxmlformats.org/markup-compatibility/2006">
              <mc:Choice xmlns:v="urn:schemas-microsoft-com:vml" Requires="v">
                <p:oleObj spid="_x0000_s22595" name="Equation" r:id="rId12" imgW="6705600" imgH="17373600" progId="">
                  <p:embed/>
                </p:oleObj>
              </mc:Choice>
              <mc:Fallback>
                <p:oleObj name="Equation" r:id="rId12" imgW="6705600" imgH="17373600" progId="">
                  <p:embed/>
                  <p:pic>
                    <p:nvPicPr>
                      <p:cNvPr id="0" name="图片 22532"/>
                      <p:cNvPicPr>
                        <a:picLocks noChangeAspect="1"/>
                      </p:cNvPicPr>
                      <p:nvPr/>
                    </p:nvPicPr>
                    <p:blipFill>
                      <a:blip r:embed="rId13"/>
                      <a:stretch>
                        <a:fillRect/>
                      </a:stretch>
                    </p:blipFill>
                    <p:spPr>
                      <a:xfrm>
                        <a:off x="1387213" y="2695008"/>
                        <a:ext cx="257174"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816961" y="2695008"/>
          <a:ext cx="200024" cy="657224"/>
        </p:xfrm>
        <a:graphic>
          <a:graphicData uri="http://schemas.openxmlformats.org/presentationml/2006/ole">
            <mc:AlternateContent xmlns:mc="http://schemas.openxmlformats.org/markup-compatibility/2006">
              <mc:Choice xmlns:v="urn:schemas-microsoft-com:vml" Requires="v">
                <p:oleObj spid="_x0000_s22596" name="Equation" r:id="rId14" imgW="5181600" imgH="17373600" progId="">
                  <p:embed/>
                </p:oleObj>
              </mc:Choice>
              <mc:Fallback>
                <p:oleObj name="Equation" r:id="rId14" imgW="5181600" imgH="17373600" progId="">
                  <p:embed/>
                  <p:pic>
                    <p:nvPicPr>
                      <p:cNvPr id="0" name="图片 22533"/>
                      <p:cNvPicPr>
                        <a:picLocks noChangeAspect="1"/>
                      </p:cNvPicPr>
                      <p:nvPr/>
                    </p:nvPicPr>
                    <p:blipFill>
                      <a:blip r:embed="rId15"/>
                      <a:stretch>
                        <a:fillRect/>
                      </a:stretch>
                    </p:blipFill>
                    <p:spPr>
                      <a:xfrm>
                        <a:off x="1816961" y="2695008"/>
                        <a:ext cx="200024" cy="657224"/>
                      </a:xfrm>
                      <a:prstGeom prst="rect">
                        <a:avLst/>
                      </a:prstGeom>
                      <a:noFill/>
                      <a:ln w="9525">
                        <a:noFill/>
                      </a:ln>
                    </p:spPr>
                  </p:pic>
                </p:oleObj>
              </mc:Fallback>
            </mc:AlternateContent>
          </a:graphicData>
        </a:graphic>
      </p:graphicFrame>
      <p:pic>
        <p:nvPicPr>
          <p:cNvPr id="10" name="图片 3" descr="textimage31.jpeg">
            <a:extLst>
              <a:ext uri="{FF2B5EF4-FFF2-40B4-BE49-F238E27FC236}">
                <a16:creationId xmlns:a16="http://schemas.microsoft.com/office/drawing/2014/main" id="{B900F709-DF14-4736-B047-6E8E5D3FE76B}"/>
              </a:ext>
            </a:extLst>
          </p:cNvPr>
          <p:cNvPicPr>
            <a:picLocks noChangeAspect="1"/>
          </p:cNvPicPr>
          <p:nvPr/>
        </p:nvPicPr>
        <p:blipFill>
          <a:blip r:embed="rId16">
            <a:duotone>
              <a:prstClr val="black"/>
              <a:schemeClr val="accent6">
                <a:tint val="45000"/>
                <a:satMod val="400000"/>
              </a:schemeClr>
            </a:duotone>
            <a:clrChange>
              <a:clrFrom>
                <a:srgbClr val="FFFFFF"/>
              </a:clrFrom>
              <a:clrTo>
                <a:srgbClr val="FFFFFF">
                  <a:alpha val="0"/>
                </a:srgbClr>
              </a:clrTo>
            </a:clrChange>
          </a:blip>
          <a:stretch>
            <a:fillRect/>
          </a:stretch>
        </p:blipFill>
        <p:spPr>
          <a:xfrm>
            <a:off x="5034832" y="3165497"/>
            <a:ext cx="3456384" cy="16626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2207079"/>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DE0000"/>
                </a:solidFill>
                <a:ea typeface="微软雅黑" panose="020B0503020204020204" pitchFamily="34" charset="-122"/>
              </a:rPr>
              <a:t>例</a:t>
            </a:r>
            <a:r>
              <a:rPr lang="zh-CN" altLang="en-US" sz="2410" kern="0" dirty="0">
                <a:solidFill>
                  <a:srgbClr val="000000"/>
                </a:solidFill>
                <a:latin typeface="Times New Roman" panose="02020603050405020304" pitchFamily="65" charset="-122"/>
                <a:ea typeface="华文细黑" panose="02010600040101010101" pitchFamily="65" charset="-122"/>
              </a:rPr>
              <a:t>    (多选)如图所示,一列简谐横波沿</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轴正方向传播,实线为</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=0时的波形图,虚线为</a:t>
            </a:r>
            <a:br>
              <a:rPr dirty="0"/>
            </a:b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=0.5</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时的波形图。已知该简谐波的周期大于0.5</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。关于该简谐波,下列说法正确的</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A.波长为2</a:t>
            </a:r>
            <a:r>
              <a:rPr lang="en-US" altLang="zh-CN" sz="2410" kern="0" dirty="0">
                <a:solidFill>
                  <a:srgbClr val="000000"/>
                </a:solidFill>
                <a:latin typeface="Times New Roman" panose="02020603050405020304" pitchFamily="65" charset="-122"/>
                <a:ea typeface="华文细黑" panose="02010600040101010101" pitchFamily="65" charset="-122"/>
              </a:rPr>
              <a:t>m</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B.波速为6</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/s</a:t>
            </a:r>
            <a:endParaRPr lang="zh-CN" altLang="en-US" dirty="0"/>
          </a:p>
        </p:txBody>
      </p:sp>
      <p:pic>
        <p:nvPicPr>
          <p:cNvPr id="3" name="图片 3" descr="textimage33.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6375192" y="1370079"/>
            <a:ext cx="4249612" cy="1774563"/>
          </a:xfrm>
          <a:prstGeom prst="rect">
            <a:avLst/>
          </a:prstGeom>
        </p:spPr>
      </p:pic>
      <p:sp>
        <p:nvSpPr>
          <p:cNvPr id="4" name="TextBox 2"/>
          <p:cNvSpPr txBox="1"/>
          <p:nvPr/>
        </p:nvSpPr>
        <p:spPr>
          <a:xfrm>
            <a:off x="468000" y="2531004"/>
            <a:ext cx="11831400" cy="871905"/>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=1</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时,</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=1</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处的质点处于波峰 </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=2</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时,</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=2</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处的质点经过平衡位置</a:t>
            </a:r>
            <a:endParaRPr lang="zh-CN" altLang="en-US" dirty="0"/>
          </a:p>
        </p:txBody>
      </p:sp>
      <p:sp>
        <p:nvSpPr>
          <p:cNvPr id="5" name="文本框 8"/>
          <p:cNvSpPr txBox="1"/>
          <p:nvPr/>
        </p:nvSpPr>
        <p:spPr>
          <a:xfrm>
            <a:off x="1189250" y="1260029"/>
            <a:ext cx="714400" cy="461665"/>
          </a:xfrm>
          <a:prstGeom prst="rect">
            <a:avLst/>
          </a:prstGeom>
          <a:noFill/>
        </p:spPr>
        <p:txBody>
          <a:bodyPr wrap="square" rtlCol="0">
            <a:spAutoFit/>
          </a:bodyPr>
          <a:lstStyle/>
          <a:p>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BD</a:t>
            </a:r>
            <a:endPar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TextBox 2">
            <a:extLst>
              <a:ext uri="{FF2B5EF4-FFF2-40B4-BE49-F238E27FC236}">
                <a16:creationId xmlns:a16="http://schemas.microsoft.com/office/drawing/2014/main" id="{F4C33709-8D5D-4045-8207-C9058815480B}"/>
              </a:ext>
            </a:extLst>
          </p:cNvPr>
          <p:cNvSpPr txBox="1"/>
          <p:nvPr/>
        </p:nvSpPr>
        <p:spPr>
          <a:xfrm>
            <a:off x="468000" y="3473666"/>
            <a:ext cx="11831400" cy="31149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Times New Roman" panose="02020603050405020304" pitchFamily="18" charset="0"/>
                <a:ea typeface="华文细黑" panose="02010600040101010101" pitchFamily="2" charset="-122"/>
                <a:cs typeface="Times New Roman" panose="02020603050405020304" pitchFamily="18" charset="0"/>
              </a:rPr>
              <a:t>解析</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根据波形图可知</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λ</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=4</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,已知该简谐波的周期大于0.5</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,故根据Δ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可知</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该波在Δ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=0.5</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的时间内移动的距离小于一个波长,只有当波传播的距离为Δ</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实线才会和虚线重合,则</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=6</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A错误,B正确</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=0时刻,</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处的质点在</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波峰,经过1</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,该质点一定在波谷,</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C错误</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=0时刻,</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处的质点在平衡位置,经过</a:t>
            </a:r>
            <a:endPar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,该质点一定经过平衡位置,</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D正确</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E81F34D1-BAB3-47F6-B8B7-B2C224766622}"/>
              </a:ext>
            </a:extLst>
          </p:cNvPr>
          <p:cNvGraphicFramePr>
            <a:graphicFrameLocks noChangeAspect="1"/>
          </p:cNvGraphicFramePr>
          <p:nvPr>
            <p:extLst>
              <p:ext uri="{D42A27DB-BD31-4B8C-83A1-F6EECF244321}">
                <p14:modId xmlns:p14="http://schemas.microsoft.com/office/powerpoint/2010/main" val="365152717"/>
              </p:ext>
            </p:extLst>
          </p:nvPr>
        </p:nvGraphicFramePr>
        <p:xfrm>
          <a:off x="3911713" y="4674299"/>
          <a:ext cx="371474" cy="657224"/>
        </p:xfrm>
        <a:graphic>
          <a:graphicData uri="http://schemas.openxmlformats.org/presentationml/2006/ole">
            <mc:AlternateContent xmlns:mc="http://schemas.openxmlformats.org/markup-compatibility/2006">
              <mc:Choice xmlns:v="urn:schemas-microsoft-com:vml" Requires="v">
                <p:oleObj spid="_x0000_s36882" name="Equation" r:id="rId5" imgW="9753600" imgH="17373600" progId="">
                  <p:embed/>
                </p:oleObj>
              </mc:Choice>
              <mc:Fallback>
                <p:oleObj name="Equation" r:id="rId5" imgW="9753600" imgH="17373600" progId="">
                  <p:embed/>
                  <p:pic>
                    <p:nvPicPr>
                      <p:cNvPr id="4" name="对象 3"/>
                      <p:cNvPicPr>
                        <a:picLocks noChangeAspect="1"/>
                      </p:cNvPicPr>
                      <p:nvPr/>
                    </p:nvPicPr>
                    <p:blipFill>
                      <a:blip r:embed="rId6"/>
                      <a:stretch>
                        <a:fillRect/>
                      </a:stretch>
                    </p:blipFill>
                    <p:spPr>
                      <a:xfrm>
                        <a:off x="3911713" y="4674299"/>
                        <a:ext cx="371474" cy="657224"/>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4CCCD88A-9BD5-4446-B11F-0E86792A9F19}"/>
              </a:ext>
            </a:extLst>
          </p:cNvPr>
          <p:cNvGraphicFramePr>
            <a:graphicFrameLocks noChangeAspect="1"/>
          </p:cNvGraphicFramePr>
          <p:nvPr>
            <p:extLst>
              <p:ext uri="{D42A27DB-BD31-4B8C-83A1-F6EECF244321}">
                <p14:modId xmlns:p14="http://schemas.microsoft.com/office/powerpoint/2010/main" val="997525581"/>
              </p:ext>
            </p:extLst>
          </p:nvPr>
        </p:nvGraphicFramePr>
        <p:xfrm>
          <a:off x="5455072" y="4674299"/>
          <a:ext cx="219075" cy="657225"/>
        </p:xfrm>
        <a:graphic>
          <a:graphicData uri="http://schemas.openxmlformats.org/presentationml/2006/ole">
            <mc:AlternateContent xmlns:mc="http://schemas.openxmlformats.org/markup-compatibility/2006">
              <mc:Choice xmlns:v="urn:schemas-microsoft-com:vml" Requires="v">
                <p:oleObj spid="_x0000_s36883" name="Equation" r:id="rId7" imgW="5791200" imgH="17373600" progId="">
                  <p:embed/>
                </p:oleObj>
              </mc:Choice>
              <mc:Fallback>
                <p:oleObj name="Equation" r:id="rId7" imgW="5791200" imgH="17373600" progId="">
                  <p:embed/>
                  <p:pic>
                    <p:nvPicPr>
                      <p:cNvPr id="5" name="对象 4"/>
                      <p:cNvPicPr>
                        <a:picLocks noChangeAspect="1"/>
                      </p:cNvPicPr>
                      <p:nvPr/>
                    </p:nvPicPr>
                    <p:blipFill>
                      <a:blip r:embed="rId8"/>
                      <a:stretch>
                        <a:fillRect/>
                      </a:stretch>
                    </p:blipFill>
                    <p:spPr>
                      <a:xfrm>
                        <a:off x="5455072" y="4674299"/>
                        <a:ext cx="219075" cy="657225"/>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A9041C00-F7DE-47AA-8521-93D790C9CC74}"/>
              </a:ext>
            </a:extLst>
          </p:cNvPr>
          <p:cNvGraphicFramePr>
            <a:graphicFrameLocks noChangeAspect="1"/>
          </p:cNvGraphicFramePr>
          <p:nvPr>
            <p:extLst>
              <p:ext uri="{D42A27DB-BD31-4B8C-83A1-F6EECF244321}">
                <p14:modId xmlns:p14="http://schemas.microsoft.com/office/powerpoint/2010/main" val="3752673751"/>
              </p:ext>
            </p:extLst>
          </p:nvPr>
        </p:nvGraphicFramePr>
        <p:xfrm>
          <a:off x="5868070" y="4674299"/>
          <a:ext cx="219075" cy="657225"/>
        </p:xfrm>
        <a:graphic>
          <a:graphicData uri="http://schemas.openxmlformats.org/presentationml/2006/ole">
            <mc:AlternateContent xmlns:mc="http://schemas.openxmlformats.org/markup-compatibility/2006">
              <mc:Choice xmlns:v="urn:schemas-microsoft-com:vml" Requires="v">
                <p:oleObj spid="_x0000_s36884" name="Equation" r:id="rId9" imgW="5791200" imgH="17373600" progId="">
                  <p:embed/>
                </p:oleObj>
              </mc:Choice>
              <mc:Fallback>
                <p:oleObj name="Equation" r:id="rId9" imgW="5791200" imgH="17373600" progId="">
                  <p:embed/>
                  <p:pic>
                    <p:nvPicPr>
                      <p:cNvPr id="6" name="对象 5"/>
                      <p:cNvPicPr>
                        <a:picLocks noChangeAspect="1"/>
                      </p:cNvPicPr>
                      <p:nvPr/>
                    </p:nvPicPr>
                    <p:blipFill>
                      <a:blip r:embed="rId10"/>
                      <a:stretch>
                        <a:fillRect/>
                      </a:stretch>
                    </p:blipFill>
                    <p:spPr>
                      <a:xfrm>
                        <a:off x="5868070" y="4674299"/>
                        <a:ext cx="219075" cy="657225"/>
                      </a:xfrm>
                      <a:prstGeom prst="rect">
                        <a:avLst/>
                      </a:prstGeom>
                      <a:noFill/>
                      <a:ln w="9525">
                        <a:noFill/>
                      </a:ln>
                    </p:spPr>
                  </p:pic>
                </p:oleObj>
              </mc:Fallback>
            </mc:AlternateContent>
          </a:graphicData>
        </a:graphic>
      </p:graphicFrame>
      <p:graphicFrame>
        <p:nvGraphicFramePr>
          <p:cNvPr id="10" name="对象 9">
            <a:extLst>
              <a:ext uri="{FF2B5EF4-FFF2-40B4-BE49-F238E27FC236}">
                <a16:creationId xmlns:a16="http://schemas.microsoft.com/office/drawing/2014/main" id="{8FCD1FA7-939B-496E-B1FD-8440F99C3FED}"/>
              </a:ext>
            </a:extLst>
          </p:cNvPr>
          <p:cNvGraphicFramePr>
            <a:graphicFrameLocks noChangeAspect="1"/>
          </p:cNvGraphicFramePr>
          <p:nvPr>
            <p:extLst>
              <p:ext uri="{D42A27DB-BD31-4B8C-83A1-F6EECF244321}">
                <p14:modId xmlns:p14="http://schemas.microsoft.com/office/powerpoint/2010/main" val="740318095"/>
              </p:ext>
            </p:extLst>
          </p:nvPr>
        </p:nvGraphicFramePr>
        <p:xfrm>
          <a:off x="2264619" y="5364485"/>
          <a:ext cx="219075" cy="657225"/>
        </p:xfrm>
        <a:graphic>
          <a:graphicData uri="http://schemas.openxmlformats.org/presentationml/2006/ole">
            <mc:AlternateContent xmlns:mc="http://schemas.openxmlformats.org/markup-compatibility/2006">
              <mc:Choice xmlns:v="urn:schemas-microsoft-com:vml" Requires="v">
                <p:oleObj spid="_x0000_s36885" name="Equation" r:id="rId11" imgW="5791200" imgH="17373600" progId="">
                  <p:embed/>
                </p:oleObj>
              </mc:Choice>
              <mc:Fallback>
                <p:oleObj name="Equation" r:id="rId11" imgW="5791200" imgH="17373600" progId="">
                  <p:embed/>
                  <p:pic>
                    <p:nvPicPr>
                      <p:cNvPr id="7" name="对象 6"/>
                      <p:cNvPicPr>
                        <a:picLocks noChangeAspect="1"/>
                      </p:cNvPicPr>
                      <p:nvPr/>
                    </p:nvPicPr>
                    <p:blipFill>
                      <a:blip r:embed="rId12"/>
                      <a:stretch>
                        <a:fillRect/>
                      </a:stretch>
                    </p:blipFill>
                    <p:spPr>
                      <a:xfrm>
                        <a:off x="2264619" y="5364485"/>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470" y="251917"/>
            <a:ext cx="11831400" cy="2870466"/>
          </a:xfrm>
          <a:prstGeom prst="rect">
            <a:avLst/>
          </a:prstGeom>
          <a:noFill/>
        </p:spPr>
        <p:txBody>
          <a:bodyPr wrap="square" lIns="0" tIns="0" rIns="0" bIns="0" rtlCol="0">
            <a:spAutoFit/>
          </a:bodyPr>
          <a:lstStyle/>
          <a:p>
            <a:pPr marL="0" indent="0" eaLnBrk="0" latinLnBrk="1" hangingPunct="0">
              <a:lnSpc>
                <a:spcPct val="130000"/>
              </a:lnSpc>
              <a:buNone/>
            </a:pPr>
            <a:r>
              <a:rPr lang="zh-CN" altLang="en-US" sz="2410" b="1" kern="0" dirty="0">
                <a:solidFill>
                  <a:srgbClr val="DE0000"/>
                </a:solidFill>
                <a:ea typeface="微软雅黑" panose="020B0503020204020204" pitchFamily="34" charset="-122"/>
              </a:rPr>
              <a:t>例</a:t>
            </a:r>
            <a:r>
              <a:rPr lang="zh-CN" altLang="en-US" sz="2500" b="1" dirty="0">
                <a:solidFill>
                  <a:srgbClr val="DE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一列沿</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轴方向传播的简谐横波,在</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=0时刻的波形如图甲所示,</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d</a:t>
            </a:r>
            <a:r>
              <a:rPr lang="zh-CN" altLang="en-US" sz="2410" kern="0" dirty="0">
                <a:solidFill>
                  <a:srgbClr val="000000"/>
                </a:solidFill>
                <a:latin typeface="Times New Roman" panose="02020603050405020304" pitchFamily="65" charset="-122"/>
                <a:ea typeface="华文细黑" panose="02010600040101010101" pitchFamily="65" charset="-122"/>
              </a:rPr>
              <a:t>为介质中的四个质点,图乙为质点</a:t>
            </a:r>
            <a:r>
              <a:rPr lang="zh-CN" altLang="en-US" sz="2410" i="1" kern="0" dirty="0">
                <a:solidFill>
                  <a:srgbClr val="000000"/>
                </a:solidFill>
                <a:latin typeface="Times New Roman" panose="02020603050405020304" pitchFamily="65" charset="-122"/>
                <a:ea typeface="华文细黑" panose="02010600040101010101" pitchFamily="65" charset="-122"/>
              </a:rPr>
              <a:t>b</a:t>
            </a:r>
            <a:r>
              <a:rPr lang="zh-CN" altLang="en-US" sz="2410" kern="0" dirty="0">
                <a:solidFill>
                  <a:srgbClr val="000000"/>
                </a:solidFill>
                <a:latin typeface="Times New Roman" panose="02020603050405020304" pitchFamily="65" charset="-122"/>
                <a:ea typeface="华文细黑" panose="02010600040101010101" pitchFamily="65" charset="-122"/>
              </a:rPr>
              <a:t>的振动图像,下列说法中正确的是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30000"/>
              </a:lnSpc>
              <a:buNone/>
            </a:pPr>
            <a:r>
              <a:rPr lang="zh-CN" altLang="en-US" sz="2410" kern="0" dirty="0">
                <a:solidFill>
                  <a:srgbClr val="000000"/>
                </a:solidFill>
                <a:latin typeface="Times New Roman" panose="02020603050405020304" pitchFamily="65" charset="-122"/>
                <a:ea typeface="华文细黑" panose="02010600040101010101" pitchFamily="65" charset="-122"/>
              </a:rPr>
              <a:t>A.该波的波速为8</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/s</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30000"/>
              </a:lnSpc>
            </a:pPr>
            <a:r>
              <a:rPr lang="zh-CN" altLang="en-US" sz="2410" kern="0" dirty="0">
                <a:solidFill>
                  <a:srgbClr val="000000"/>
                </a:solidFill>
                <a:latin typeface="Times New Roman" panose="02020603050405020304" pitchFamily="65" charset="-122"/>
                <a:ea typeface="华文细黑" panose="02010600040101010101" pitchFamily="65" charset="-122"/>
              </a:rPr>
              <a:t>B.该波沿</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轴正方向传播 </a:t>
            </a:r>
            <a:endParaRPr lang="zh-CN" altLang="en-US" dirty="0">
              <a:solidFill>
                <a:prstClr val="black"/>
              </a:solidFill>
            </a:endParaRPr>
          </a:p>
          <a:p>
            <a:pPr lvl="0" eaLnBrk="0" latinLnBrk="1" hangingPunct="0">
              <a:lnSpc>
                <a:spcPct val="130000"/>
              </a:lnSpc>
            </a:pPr>
            <a:r>
              <a:rPr lang="zh-CN" altLang="en-US" sz="2410" kern="0" dirty="0">
                <a:solidFill>
                  <a:srgbClr val="000000"/>
                </a:solidFill>
                <a:latin typeface="Times New Roman" panose="02020603050405020304" pitchFamily="65" charset="-122"/>
                <a:ea typeface="华文细黑" panose="02010600040101010101" pitchFamily="65" charset="-122"/>
              </a:rPr>
              <a:t>C.</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=0.5</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时,质点</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具有最大加速度</a:t>
            </a:r>
            <a:endParaRPr lang="zh-CN" altLang="en-US" dirty="0">
              <a:solidFill>
                <a:prstClr val="black"/>
              </a:solidFill>
            </a:endParaRPr>
          </a:p>
          <a:p>
            <a:pPr lvl="0" eaLnBrk="0" latinLnBrk="1" hangingPunct="0">
              <a:lnSpc>
                <a:spcPct val="130000"/>
              </a:lnSpc>
            </a:pPr>
            <a:r>
              <a:rPr lang="zh-CN" altLang="en-US" sz="2410" kern="0" dirty="0">
                <a:solidFill>
                  <a:srgbClr val="000000"/>
                </a:solidFill>
                <a:latin typeface="Times New Roman" panose="02020603050405020304" pitchFamily="65" charset="-122"/>
                <a:ea typeface="华文细黑" panose="02010600040101010101" pitchFamily="65" charset="-122"/>
              </a:rPr>
              <a:t>D.质点</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在</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=1</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时处于平衡位置,并沿</a:t>
            </a:r>
            <a:r>
              <a:rPr lang="zh-CN" altLang="en-US" sz="2410" i="1" kern="0" dirty="0">
                <a:solidFill>
                  <a:srgbClr val="000000"/>
                </a:solidFill>
                <a:latin typeface="Times New Roman" panose="02020603050405020304" pitchFamily="65" charset="-122"/>
                <a:ea typeface="华文细黑" panose="02010600040101010101" pitchFamily="65" charset="-122"/>
              </a:rPr>
              <a:t>y</a:t>
            </a:r>
            <a:r>
              <a:rPr lang="zh-CN" altLang="en-US" sz="2410" kern="0" dirty="0">
                <a:solidFill>
                  <a:srgbClr val="000000"/>
                </a:solidFill>
                <a:latin typeface="Times New Roman" panose="02020603050405020304" pitchFamily="65" charset="-122"/>
                <a:ea typeface="华文细黑" panose="02010600040101010101" pitchFamily="65" charset="-122"/>
              </a:rPr>
              <a:t>轴负方向运动</a:t>
            </a:r>
            <a:endParaRPr lang="zh-CN" altLang="en-US" dirty="0">
              <a:solidFill>
                <a:prstClr val="black"/>
              </a:solidFill>
            </a:endParaRPr>
          </a:p>
        </p:txBody>
      </p:sp>
      <p:pic>
        <p:nvPicPr>
          <p:cNvPr id="3" name="图片 3" descr="textimage34.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7178031" y="1289646"/>
            <a:ext cx="2592198" cy="1904145"/>
          </a:xfrm>
          <a:prstGeom prst="rect">
            <a:avLst/>
          </a:prstGeom>
        </p:spPr>
      </p:pic>
      <p:pic>
        <p:nvPicPr>
          <p:cNvPr id="4" name="图片 4" descr="textimage35.jpeg"/>
          <p:cNvPicPr>
            <a:picLocks noChangeAspect="1"/>
          </p:cNvPicPr>
          <p:nvPr/>
        </p:nvPicPr>
        <p:blipFill>
          <a:blip r:embed="rId5"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a:off x="9689589" y="1289646"/>
            <a:ext cx="2155145" cy="1928287"/>
          </a:xfrm>
          <a:prstGeom prst="rect">
            <a:avLst/>
          </a:prstGeom>
        </p:spPr>
      </p:pic>
      <p:sp>
        <p:nvSpPr>
          <p:cNvPr id="6" name="文本框 8"/>
          <p:cNvSpPr txBox="1"/>
          <p:nvPr/>
        </p:nvSpPr>
        <p:spPr>
          <a:xfrm>
            <a:off x="8388350" y="827981"/>
            <a:ext cx="385638" cy="461665"/>
          </a:xfrm>
          <a:prstGeom prst="rect">
            <a:avLst/>
          </a:prstGeom>
          <a:noFill/>
        </p:spPr>
        <p:txBody>
          <a:bodyPr wrap="square" rtlCol="0">
            <a:spAutoFit/>
          </a:bodyPr>
          <a:lstStyle/>
          <a:p>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B</a:t>
            </a:r>
            <a:endParaRPr lang="zh-CN" altLang="en-US"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TextBox 2">
            <a:extLst>
              <a:ext uri="{FF2B5EF4-FFF2-40B4-BE49-F238E27FC236}">
                <a16:creationId xmlns:a16="http://schemas.microsoft.com/office/drawing/2014/main" id="{F47034D5-B410-482A-BBA9-351DF16E4FB5}"/>
              </a:ext>
            </a:extLst>
          </p:cNvPr>
          <p:cNvSpPr txBox="1"/>
          <p:nvPr/>
        </p:nvSpPr>
        <p:spPr>
          <a:xfrm>
            <a:off x="468000" y="3060229"/>
            <a:ext cx="11831400" cy="325069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Times New Roman" panose="02020603050405020304" pitchFamily="18" charset="0"/>
                <a:ea typeface="华文细黑" panose="02010600040101010101" pitchFamily="2" charset="-122"/>
                <a:cs typeface="Times New Roman" panose="02020603050405020304" pitchFamily="18" charset="0"/>
              </a:rPr>
              <a:t>解析</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根据题图甲可得波长</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λ</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=4</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,由题图乙可得周期</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,该波波速为</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10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endPar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A错误</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;根据题图乙可知,</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向</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y</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轴正方向振动,根据同侧法及题图甲可知,该</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波沿</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轴正方向传播,</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B正确</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=0.5</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又振动了</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,刚好回到平衡位置,具有最大</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速度,加速度为0,</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C错误</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;质点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c</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在</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时,又振动了</a:t>
            </a:r>
            <a:r>
              <a:rPr lang="zh-CN" altLang="en-US" sz="3090" kern="0" spc="-1363"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,处于正向最大位移处,此时加速度</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最大,速度为0,</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D错误</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8" name="对象 7">
            <a:extLst>
              <a:ext uri="{FF2B5EF4-FFF2-40B4-BE49-F238E27FC236}">
                <a16:creationId xmlns:a16="http://schemas.microsoft.com/office/drawing/2014/main" id="{14AD2906-833D-4F82-977F-5EEC3A1D6E43}"/>
              </a:ext>
            </a:extLst>
          </p:cNvPr>
          <p:cNvGraphicFramePr>
            <a:graphicFrameLocks noChangeAspect="1"/>
          </p:cNvGraphicFramePr>
          <p:nvPr>
            <p:extLst>
              <p:ext uri="{D42A27DB-BD31-4B8C-83A1-F6EECF244321}">
                <p14:modId xmlns:p14="http://schemas.microsoft.com/office/powerpoint/2010/main" val="432577568"/>
              </p:ext>
            </p:extLst>
          </p:nvPr>
        </p:nvGraphicFramePr>
        <p:xfrm>
          <a:off x="10013184" y="3189292"/>
          <a:ext cx="257175" cy="657225"/>
        </p:xfrm>
        <a:graphic>
          <a:graphicData uri="http://schemas.openxmlformats.org/presentationml/2006/ole">
            <mc:AlternateContent xmlns:mc="http://schemas.openxmlformats.org/markup-compatibility/2006">
              <mc:Choice xmlns:v="urn:schemas-microsoft-com:vml" Requires="v">
                <p:oleObj spid="_x0000_s37899" name="Equation" r:id="rId6" imgW="6705600" imgH="17373600" progId="">
                  <p:embed/>
                </p:oleObj>
              </mc:Choice>
              <mc:Fallback>
                <p:oleObj name="Equation" r:id="rId6" imgW="6705600" imgH="17373600" progId="">
                  <p:embed/>
                  <p:pic>
                    <p:nvPicPr>
                      <p:cNvPr id="4" name="对象 3"/>
                      <p:cNvPicPr>
                        <a:picLocks noChangeAspect="1"/>
                      </p:cNvPicPr>
                      <p:nvPr/>
                    </p:nvPicPr>
                    <p:blipFill>
                      <a:blip r:embed="rId7"/>
                      <a:stretch>
                        <a:fillRect/>
                      </a:stretch>
                    </p:blipFill>
                    <p:spPr>
                      <a:xfrm>
                        <a:off x="10013184" y="3189292"/>
                        <a:ext cx="257175" cy="657225"/>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2FAAE702-D62E-48C1-BD90-094A287D01D8}"/>
              </a:ext>
            </a:extLst>
          </p:cNvPr>
          <p:cNvGraphicFramePr>
            <a:graphicFrameLocks noChangeAspect="1"/>
          </p:cNvGraphicFramePr>
          <p:nvPr>
            <p:extLst>
              <p:ext uri="{D42A27DB-BD31-4B8C-83A1-F6EECF244321}">
                <p14:modId xmlns:p14="http://schemas.microsoft.com/office/powerpoint/2010/main" val="492745037"/>
              </p:ext>
            </p:extLst>
          </p:nvPr>
        </p:nvGraphicFramePr>
        <p:xfrm>
          <a:off x="7234544" y="4332300"/>
          <a:ext cx="219075" cy="657225"/>
        </p:xfrm>
        <a:graphic>
          <a:graphicData uri="http://schemas.openxmlformats.org/presentationml/2006/ole">
            <mc:AlternateContent xmlns:mc="http://schemas.openxmlformats.org/markup-compatibility/2006">
              <mc:Choice xmlns:v="urn:schemas-microsoft-com:vml" Requires="v">
                <p:oleObj spid="_x0000_s37900" name="Equation" r:id="rId8" imgW="5791200" imgH="17373600" progId="">
                  <p:embed/>
                </p:oleObj>
              </mc:Choice>
              <mc:Fallback>
                <p:oleObj name="Equation" r:id="rId8" imgW="5791200" imgH="17373600" progId="">
                  <p:embed/>
                  <p:pic>
                    <p:nvPicPr>
                      <p:cNvPr id="5" name="对象 4"/>
                      <p:cNvPicPr>
                        <a:picLocks noChangeAspect="1"/>
                      </p:cNvPicPr>
                      <p:nvPr/>
                    </p:nvPicPr>
                    <p:blipFill>
                      <a:blip r:embed="rId9"/>
                      <a:stretch>
                        <a:fillRect/>
                      </a:stretch>
                    </p:blipFill>
                    <p:spPr>
                      <a:xfrm>
                        <a:off x="7234544" y="4332300"/>
                        <a:ext cx="219075" cy="657225"/>
                      </a:xfrm>
                      <a:prstGeom prst="rect">
                        <a:avLst/>
                      </a:prstGeom>
                      <a:noFill/>
                      <a:ln w="9525">
                        <a:noFill/>
                      </a:ln>
                    </p:spPr>
                  </p:pic>
                </p:oleObj>
              </mc:Fallback>
            </mc:AlternateContent>
          </a:graphicData>
        </a:graphic>
      </p:graphicFrame>
      <p:graphicFrame>
        <p:nvGraphicFramePr>
          <p:cNvPr id="10" name="对象 9">
            <a:extLst>
              <a:ext uri="{FF2B5EF4-FFF2-40B4-BE49-F238E27FC236}">
                <a16:creationId xmlns:a16="http://schemas.microsoft.com/office/drawing/2014/main" id="{BF5BFA1F-6E54-44EE-8D39-533254A132A2}"/>
              </a:ext>
            </a:extLst>
          </p:cNvPr>
          <p:cNvGraphicFramePr>
            <a:graphicFrameLocks noChangeAspect="1"/>
          </p:cNvGraphicFramePr>
          <p:nvPr>
            <p:extLst>
              <p:ext uri="{D42A27DB-BD31-4B8C-83A1-F6EECF244321}">
                <p14:modId xmlns:p14="http://schemas.microsoft.com/office/powerpoint/2010/main" val="1294309736"/>
              </p:ext>
            </p:extLst>
          </p:nvPr>
        </p:nvGraphicFramePr>
        <p:xfrm>
          <a:off x="6777606" y="5033512"/>
          <a:ext cx="219075" cy="657225"/>
        </p:xfrm>
        <a:graphic>
          <a:graphicData uri="http://schemas.openxmlformats.org/presentationml/2006/ole">
            <mc:AlternateContent xmlns:mc="http://schemas.openxmlformats.org/markup-compatibility/2006">
              <mc:Choice xmlns:v="urn:schemas-microsoft-com:vml" Requires="v">
                <p:oleObj spid="_x0000_s37901" name="Equation" r:id="rId10" imgW="5791200" imgH="17373600" progId="">
                  <p:embed/>
                </p:oleObj>
              </mc:Choice>
              <mc:Fallback>
                <p:oleObj name="Equation" r:id="rId10" imgW="5791200" imgH="17373600" progId="">
                  <p:embed/>
                  <p:pic>
                    <p:nvPicPr>
                      <p:cNvPr id="6" name="对象 5"/>
                      <p:cNvPicPr>
                        <a:picLocks noChangeAspect="1"/>
                      </p:cNvPicPr>
                      <p:nvPr/>
                    </p:nvPicPr>
                    <p:blipFill>
                      <a:blip r:embed="rId11"/>
                      <a:stretch>
                        <a:fillRect/>
                      </a:stretch>
                    </p:blipFill>
                    <p:spPr>
                      <a:xfrm>
                        <a:off x="6777606" y="5033512"/>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07862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关键·方法    </a:t>
            </a: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三步求解波的图像与振动图像综合问题</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36.jpeg"/>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2411686" y="2052117"/>
            <a:ext cx="7259987" cy="331142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实验</a:t>
            </a:r>
            <a:r>
              <a:rPr lang="en-US" altLang="zh-CN" sz="5000" b="1" dirty="0">
                <a:solidFill>
                  <a:schemeClr val="bg1"/>
                </a:solidFill>
                <a:latin typeface="微软雅黑" panose="020B0503020204020204" pitchFamily="34" charset="-122"/>
                <a:ea typeface="微软雅黑" panose="020B0503020204020204" pitchFamily="34" charset="-122"/>
              </a:rPr>
              <a:t>9</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用单摆测量重力加速度</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128945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一、实验原理及装置图</a:t>
            </a:r>
            <a:endParaRPr lang="en-US" altLang="zh-CN" sz="241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当摆角较小时,单摆做简谐运动,其运动周期</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=2π</a:t>
            </a:r>
            <a:r>
              <a:rPr lang="zh-CN" altLang="en-US" sz="3545" kern="0" spc="53"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,由此得到</a:t>
            </a:r>
            <a:r>
              <a:rPr lang="zh-CN" altLang="en-US" sz="2410" i="1"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g</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3120" kern="0" spc="1381"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pic>
        <p:nvPicPr>
          <p:cNvPr id="3" name="图片 3" descr="textimage37.jpeg"/>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blip>
          <a:stretch>
            <a:fillRect/>
          </a:stretch>
        </p:blipFill>
        <p:spPr>
          <a:xfrm>
            <a:off x="3851846" y="2016074"/>
            <a:ext cx="3096344" cy="3645241"/>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2033554360"/>
              </p:ext>
            </p:extLst>
          </p:nvPr>
        </p:nvGraphicFramePr>
        <p:xfrm>
          <a:off x="6777292" y="1079970"/>
          <a:ext cx="457199" cy="790574"/>
        </p:xfrm>
        <a:graphic>
          <a:graphicData uri="http://schemas.openxmlformats.org/presentationml/2006/ole">
            <mc:AlternateContent xmlns:mc="http://schemas.openxmlformats.org/markup-compatibility/2006">
              <mc:Choice xmlns:v="urn:schemas-microsoft-com:vml" Requires="v">
                <p:oleObj spid="_x0000_s38920" name="Equation" r:id="rId5" imgW="12192000" imgH="21031200" progId="">
                  <p:embed/>
                </p:oleObj>
              </mc:Choice>
              <mc:Fallback>
                <p:oleObj name="Equation" r:id="rId5" imgW="12192000" imgH="21031200" progId="">
                  <p:embed/>
                  <p:pic>
                    <p:nvPicPr>
                      <p:cNvPr id="5" name="对象 4"/>
                      <p:cNvPicPr>
                        <a:picLocks noChangeAspect="1"/>
                      </p:cNvPicPr>
                      <p:nvPr/>
                    </p:nvPicPr>
                    <p:blipFill>
                      <a:blip r:embed="rId6"/>
                      <a:stretch>
                        <a:fillRect/>
                      </a:stretch>
                    </p:blipFill>
                    <p:spPr>
                      <a:xfrm>
                        <a:off x="6777292" y="1079970"/>
                        <a:ext cx="457199" cy="7905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676245713"/>
              </p:ext>
            </p:extLst>
          </p:nvPr>
        </p:nvGraphicFramePr>
        <p:xfrm>
          <a:off x="8860565" y="1089979"/>
          <a:ext cx="571500" cy="695324"/>
        </p:xfrm>
        <a:graphic>
          <a:graphicData uri="http://schemas.openxmlformats.org/presentationml/2006/ole">
            <mc:AlternateContent xmlns:mc="http://schemas.openxmlformats.org/markup-compatibility/2006">
              <mc:Choice xmlns:v="urn:schemas-microsoft-com:vml" Requires="v">
                <p:oleObj spid="_x0000_s38921" name="Equation" r:id="rId7" imgW="15240000" imgH="18288000" progId="">
                  <p:embed/>
                </p:oleObj>
              </mc:Choice>
              <mc:Fallback>
                <p:oleObj name="Equation" r:id="rId7" imgW="15240000" imgH="18288000" progId="">
                  <p:embed/>
                  <p:pic>
                    <p:nvPicPr>
                      <p:cNvPr id="6" name="对象 5"/>
                      <p:cNvPicPr>
                        <a:picLocks noChangeAspect="1"/>
                      </p:cNvPicPr>
                      <p:nvPr/>
                    </p:nvPicPr>
                    <p:blipFill>
                      <a:blip r:embed="rId8"/>
                      <a:stretch>
                        <a:fillRect/>
                      </a:stretch>
                    </p:blipFill>
                    <p:spPr>
                      <a:xfrm>
                        <a:off x="8860565" y="1089979"/>
                        <a:ext cx="571500" cy="695324"/>
                      </a:xfrm>
                      <a:prstGeom prst="rect">
                        <a:avLst/>
                      </a:prstGeom>
                      <a:noFill/>
                      <a:ln w="9525">
                        <a:noFill/>
                      </a:ln>
                    </p:spPr>
                  </p:pic>
                </p:oleObj>
              </mc:Fallback>
            </mc:AlternateContent>
          </a:graphicData>
        </a:graphic>
      </p:graphicFrame>
    </p:spTree>
    <p:extLst>
      <p:ext uri="{BB962C8B-B14F-4D97-AF65-F5344CB8AC3E}">
        <p14:creationId xmlns:p14="http://schemas.microsoft.com/office/powerpoint/2010/main" val="1738561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7941"/>
            <a:ext cx="11831400" cy="4723537"/>
          </a:xfrm>
          <a:prstGeom prst="rect">
            <a:avLst/>
          </a:prstGeom>
          <a:noFill/>
        </p:spPr>
        <p:txBody>
          <a:bodyPr wrap="square" lIns="0" tIns="0" rIns="0" bIns="0" rtlCol="0">
            <a:spAutoFit/>
          </a:bodyPr>
          <a:lstStyle/>
          <a:p>
            <a:pPr marL="0" indent="0" eaLnBrk="0" latinLnBrk="1" hangingPunct="0">
              <a:lnSpc>
                <a:spcPct val="150000"/>
              </a:lnSpc>
              <a:spcBef>
                <a:spcPts val="220"/>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二、操作要领及注意事项</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1.如何制作单摆:</a:t>
            </a:r>
            <a:r>
              <a:rPr lang="zh-CN" altLang="en-US" sz="2410" kern="0" dirty="0">
                <a:solidFill>
                  <a:srgbClr val="000000"/>
                </a:solidFill>
                <a:latin typeface="Times New Roman" panose="02020603050405020304" pitchFamily="65" charset="-122"/>
                <a:ea typeface="华文细黑" panose="02010600040101010101" pitchFamily="65" charset="-122"/>
              </a:rPr>
              <a:t>摆线顶端不能晃动,需用夹子夹住;摆线不可伸缩;</a:t>
            </a:r>
            <a:r>
              <a:rPr lang="zh-CN" altLang="en-US" sz="2410" u="sng" kern="0" dirty="0">
                <a:solidFill>
                  <a:srgbClr val="000000"/>
                </a:solidFill>
                <a:latin typeface="Times New Roman" panose="02020603050405020304" pitchFamily="65" charset="-122"/>
                <a:ea typeface="华文细黑" panose="02010600040101010101" pitchFamily="65" charset="-122"/>
              </a:rPr>
              <a:t>摆球应选用质量</a:t>
            </a:r>
            <a:br>
              <a:rPr dirty="0"/>
            </a:br>
            <a:r>
              <a:rPr lang="zh-CN" altLang="en-US" sz="2410" u="sng" kern="0" dirty="0">
                <a:solidFill>
                  <a:srgbClr val="000000"/>
                </a:solidFill>
                <a:latin typeface="Times New Roman" panose="02020603050405020304" pitchFamily="65" charset="-122"/>
                <a:ea typeface="华文细黑" panose="02010600040101010101" pitchFamily="65" charset="-122"/>
              </a:rPr>
              <a:t>大、体积小的金属球</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华文细黑" panose="02010600040101010101" pitchFamily="65" charset="-122"/>
              </a:rPr>
              <a:t>2.</a:t>
            </a:r>
            <a:r>
              <a:rPr lang="zh-CN" altLang="en-US" sz="2410" b="1" kern="0" dirty="0">
                <a:solidFill>
                  <a:srgbClr val="000000"/>
                </a:solidFill>
                <a:latin typeface="Times New Roman" panose="02020603050405020304" pitchFamily="65" charset="-122"/>
                <a:ea typeface="华文细黑" panose="02010600040101010101" pitchFamily="65" charset="-122"/>
              </a:rPr>
              <a:t>如何测量摆长</a:t>
            </a:r>
            <a:r>
              <a:rPr lang="en-US" altLang="zh-CN"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应在摆球自然下垂时用毫米刻度尺测量摆线长</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摆长为摆线长与摆球</a:t>
            </a:r>
            <a:br>
              <a:rPr lang="zh-CN" altLang="en-US" dirty="0">
                <a:solidFill>
                  <a:prstClr val="black"/>
                </a:solidFill>
              </a:rPr>
            </a:br>
            <a:r>
              <a:rPr lang="zh-CN" altLang="en-US" sz="2410" u="sng" kern="0" dirty="0">
                <a:solidFill>
                  <a:srgbClr val="000000"/>
                </a:solidFill>
                <a:latin typeface="Times New Roman" panose="02020603050405020304" pitchFamily="65" charset="-122"/>
                <a:ea typeface="华文细黑" panose="02010600040101010101" pitchFamily="65" charset="-122"/>
              </a:rPr>
              <a:t>半径之和</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solidFill>
                <a:prstClr val="black"/>
              </a:solidFill>
            </a:endParaRPr>
          </a:p>
          <a:p>
            <a:pPr lvl="0" eaLnBrk="0" latinLnBrk="1" hangingPunct="0">
              <a:lnSpc>
                <a:spcPct val="130000"/>
              </a:lnSpc>
              <a:spcBef>
                <a:spcPts val="145"/>
              </a:spcBef>
            </a:pPr>
            <a:r>
              <a:rPr lang="en-US" altLang="zh-CN" sz="2410" b="1" kern="0" dirty="0">
                <a:solidFill>
                  <a:srgbClr val="000000"/>
                </a:solidFill>
                <a:latin typeface="Times New Roman" panose="02020603050405020304" pitchFamily="65" charset="-122"/>
                <a:ea typeface="华文细黑" panose="02010600040101010101" pitchFamily="65" charset="-122"/>
              </a:rPr>
              <a:t>3.</a:t>
            </a:r>
            <a:r>
              <a:rPr lang="zh-CN" altLang="en-US" sz="2410" b="1" kern="0" dirty="0">
                <a:solidFill>
                  <a:srgbClr val="000000"/>
                </a:solidFill>
                <a:latin typeface="Times New Roman" panose="02020603050405020304" pitchFamily="65" charset="-122"/>
                <a:ea typeface="华文细黑" panose="02010600040101010101" pitchFamily="65" charset="-122"/>
              </a:rPr>
              <a:t>如何计时并计算周期</a:t>
            </a:r>
            <a:r>
              <a:rPr lang="en-US" altLang="zh-CN"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单摆必须在同一竖直平面内摆动</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且摆角小于</a:t>
            </a:r>
            <a:r>
              <a:rPr lang="en-US" altLang="zh-CN" sz="2410" kern="0" dirty="0">
                <a:solidFill>
                  <a:srgbClr val="000000"/>
                </a:solidFill>
                <a:latin typeface="Times New Roman" panose="02020603050405020304" pitchFamily="65" charset="-122"/>
                <a:ea typeface="华文细黑" panose="02010600040101010101" pitchFamily="65" charset="-122"/>
              </a:rPr>
              <a:t>5</a:t>
            </a:r>
            <a:r>
              <a:rPr lang="en-US" altLang="zh-CN" sz="2410" kern="0" dirty="0">
                <a:solidFill>
                  <a:srgbClr val="000000"/>
                </a:solidFill>
                <a:latin typeface="Arial Narrow" panose="020B0606020202030204" pitchFamily="65" charset="-122"/>
                <a:ea typeface="Arial Unicode MS" pitchFamily="65" charset="-122"/>
              </a:rPr>
              <a:t>°</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当摆球摆到平</a:t>
            </a:r>
            <a:br>
              <a:rPr lang="zh-CN" altLang="en-US" dirty="0">
                <a:solidFill>
                  <a:prstClr val="black"/>
                </a:solidFill>
              </a:rPr>
            </a:br>
            <a:r>
              <a:rPr lang="zh-CN" altLang="en-US" sz="2410" kern="0" dirty="0">
                <a:solidFill>
                  <a:srgbClr val="000000"/>
                </a:solidFill>
                <a:latin typeface="Times New Roman" panose="02020603050405020304" pitchFamily="65" charset="-122"/>
                <a:ea typeface="华文细黑" panose="02010600040101010101" pitchFamily="65" charset="-122"/>
              </a:rPr>
              <a:t>衡位置处开始计时</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记录</a:t>
            </a:r>
            <a:r>
              <a:rPr lang="en-US" altLang="zh-CN" sz="2410" i="1" u="sng" kern="0" dirty="0">
                <a:solidFill>
                  <a:srgbClr val="000000"/>
                </a:solidFill>
                <a:latin typeface="Times New Roman" panose="02020603050405020304" pitchFamily="65" charset="-122"/>
                <a:ea typeface="华文细黑" panose="02010600040101010101" pitchFamily="65" charset="-122"/>
              </a:rPr>
              <a:t>N</a:t>
            </a:r>
            <a:r>
              <a:rPr lang="zh-CN" altLang="en-US" sz="2410" u="sng" kern="0" dirty="0">
                <a:solidFill>
                  <a:srgbClr val="000000"/>
                </a:solidFill>
                <a:latin typeface="Times New Roman" panose="02020603050405020304" pitchFamily="65" charset="-122"/>
                <a:ea typeface="华文细黑" panose="02010600040101010101" pitchFamily="65" charset="-122"/>
              </a:rPr>
              <a:t>次全振动的时间</a:t>
            </a:r>
            <a:r>
              <a:rPr lang="en-US" altLang="zh-CN" sz="2410" i="1" u="sng" kern="0" dirty="0">
                <a:solidFill>
                  <a:srgbClr val="000000"/>
                </a:solidFill>
                <a:latin typeface="Times New Roman" panose="02020603050405020304" pitchFamily="65" charset="-122"/>
                <a:ea typeface="华文细黑" panose="02010600040101010101" pitchFamily="65" charset="-122"/>
              </a:rPr>
              <a:t>t</a:t>
            </a:r>
            <a:r>
              <a:rPr lang="en-US" altLang="zh-CN" sz="2410" u="sng" kern="0" dirty="0">
                <a:solidFill>
                  <a:srgbClr val="000000"/>
                </a:solidFill>
                <a:latin typeface="Times New Roman" panose="02020603050405020304"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周期</a:t>
            </a:r>
            <a:r>
              <a:rPr lang="en-US" altLang="zh-CN" sz="2410" i="1" u="sng" kern="0" dirty="0">
                <a:solidFill>
                  <a:srgbClr val="000000"/>
                </a:solidFill>
                <a:latin typeface="Times New Roman" panose="02020603050405020304" pitchFamily="65" charset="-122"/>
                <a:ea typeface="华文细黑" panose="02010600040101010101" pitchFamily="65" charset="-122"/>
              </a:rPr>
              <a:t>T</a:t>
            </a:r>
            <a:r>
              <a:rPr lang="en-US" altLang="zh-CN" sz="2410" u="sng" kern="0" dirty="0">
                <a:solidFill>
                  <a:srgbClr val="000000"/>
                </a:solidFill>
                <a:latin typeface="Times New Roman" panose="02020603050405020304" pitchFamily="65" charset="-122"/>
                <a:ea typeface="华文细黑" panose="02010600040101010101" pitchFamily="65" charset="-122"/>
              </a:rPr>
              <a:t>=</a:t>
            </a:r>
            <a:r>
              <a:rPr lang="zh-CN" altLang="en-US" sz="5175" u="sng" kern="0" spc="-285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solidFill>
                <a:prstClr val="black"/>
              </a:solidFill>
            </a:endParaRPr>
          </a:p>
          <a:p>
            <a:pPr marL="0" indent="0" eaLnBrk="0" latinLnBrk="1" hangingPunct="0">
              <a:lnSpc>
                <a:spcPct val="150000"/>
              </a:lnSpc>
              <a:spcBef>
                <a:spcPts val="145"/>
              </a:spcBef>
              <a:buNone/>
            </a:pPr>
            <a:endParaRPr lang="zh-CN" altLang="en-US" dirty="0"/>
          </a:p>
        </p:txBody>
      </p:sp>
      <p:pic>
        <p:nvPicPr>
          <p:cNvPr id="3" name="图片 3" descr="textimage37.jpeg"/>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blip>
          <a:stretch>
            <a:fillRect/>
          </a:stretch>
        </p:blipFill>
        <p:spPr>
          <a:xfrm>
            <a:off x="8769479" y="3852317"/>
            <a:ext cx="1800200" cy="2119326"/>
          </a:xfrm>
          <a:prstGeom prst="rect">
            <a:avLst/>
          </a:prstGeom>
        </p:spPr>
      </p:pic>
      <p:graphicFrame>
        <p:nvGraphicFramePr>
          <p:cNvPr id="7" name="对象 6">
            <a:extLst>
              <a:ext uri="{FF2B5EF4-FFF2-40B4-BE49-F238E27FC236}">
                <a16:creationId xmlns:a16="http://schemas.microsoft.com/office/drawing/2014/main" id="{3875C83C-1019-43BC-BCB2-2A65169DBC45}"/>
              </a:ext>
            </a:extLst>
          </p:cNvPr>
          <p:cNvGraphicFramePr>
            <a:graphicFrameLocks noChangeAspect="1"/>
          </p:cNvGraphicFramePr>
          <p:nvPr>
            <p:extLst>
              <p:ext uri="{D42A27DB-BD31-4B8C-83A1-F6EECF244321}">
                <p14:modId xmlns:p14="http://schemas.microsoft.com/office/powerpoint/2010/main" val="3231617403"/>
              </p:ext>
            </p:extLst>
          </p:nvPr>
        </p:nvGraphicFramePr>
        <p:xfrm>
          <a:off x="7092206" y="3924325"/>
          <a:ext cx="280511" cy="624363"/>
        </p:xfrm>
        <a:graphic>
          <a:graphicData uri="http://schemas.openxmlformats.org/presentationml/2006/ole">
            <mc:AlternateContent xmlns:mc="http://schemas.openxmlformats.org/markup-compatibility/2006">
              <mc:Choice xmlns:v="urn:schemas-microsoft-com:vml" Requires="v">
                <p:oleObj spid="_x0000_s25618" name="Equation" r:id="rId5" imgW="7924800" imgH="17373600" progId="">
                  <p:embed/>
                </p:oleObj>
              </mc:Choice>
              <mc:Fallback>
                <p:oleObj name="Equation" r:id="rId5" imgW="7924800" imgH="17373600" progId="">
                  <p:embed/>
                  <p:pic>
                    <p:nvPicPr>
                      <p:cNvPr id="4" name="对象 3"/>
                      <p:cNvPicPr>
                        <a:picLocks noChangeAspect="1"/>
                      </p:cNvPicPr>
                      <p:nvPr/>
                    </p:nvPicPr>
                    <p:blipFill>
                      <a:blip r:embed="rId6"/>
                      <a:stretch>
                        <a:fillRect/>
                      </a:stretch>
                    </p:blipFill>
                    <p:spPr>
                      <a:xfrm>
                        <a:off x="7092206" y="3924325"/>
                        <a:ext cx="280511" cy="624363"/>
                      </a:xfrm>
                      <a:prstGeom prst="rect">
                        <a:avLst/>
                      </a:prstGeom>
                      <a:noFill/>
                      <a:ln w="9525">
                        <a:noFill/>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4319950" cy="888513"/>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要点1　弹簧振子　简谐运动</a:t>
            </a:r>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1.弹簧振子</a:t>
            </a:r>
            <a:endParaRPr lang="zh-CN" altLang="en-US" b="1" dirty="0"/>
          </a:p>
        </p:txBody>
      </p:sp>
      <p:graphicFrame>
        <p:nvGraphicFramePr>
          <p:cNvPr id="3" name="表格 2"/>
          <p:cNvGraphicFramePr>
            <a:graphicFrameLocks noGrp="1"/>
          </p:cNvGraphicFramePr>
          <p:nvPr>
            <p:extLst>
              <p:ext uri="{D42A27DB-BD31-4B8C-83A1-F6EECF244321}">
                <p14:modId xmlns:p14="http://schemas.microsoft.com/office/powerpoint/2010/main" val="1623183335"/>
              </p:ext>
            </p:extLst>
          </p:nvPr>
        </p:nvGraphicFramePr>
        <p:xfrm>
          <a:off x="468000" y="1257369"/>
          <a:ext cx="11268000" cy="3575622"/>
        </p:xfrm>
        <a:graphic>
          <a:graphicData uri="http://schemas.openxmlformats.org/drawingml/2006/table">
            <a:tbl>
              <a:tblPr/>
              <a:tblGrid>
                <a:gridCol w="1295614">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gridCol w="5651906">
                  <a:extLst>
                    <a:ext uri="{9D8B030D-6E8A-4147-A177-3AD203B41FA5}">
                      <a16:colId xmlns:a16="http://schemas.microsoft.com/office/drawing/2014/main" val="3626495276"/>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模型</a:t>
                      </a:r>
                    </a:p>
                  </a:txBody>
                  <a:tcPr marL="45720" marR="45720">
                    <a:solidFill>
                      <a:schemeClr val="accent2">
                        <a:lumMod val="20000"/>
                        <a:lumOff val="80000"/>
                      </a:schemeClr>
                    </a:solidFill>
                  </a:tcPr>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弹簧振子</a:t>
                      </a:r>
                    </a:p>
                  </a:txBody>
                  <a:tcPr marL="45720" marR="45720"/>
                </a:tc>
                <a:tc hMerge="1">
                  <a:txBody>
                    <a:bodyPr/>
                    <a:lstStyle/>
                    <a:p>
                      <a:endParaRPr lang="zh-CN" altLang="en-US"/>
                    </a:p>
                  </a:txBody>
                  <a:tcPr/>
                </a:tc>
                <a:extLst>
                  <a:ext uri="{0D108BD9-81ED-4DB2-BD59-A6C34878D82A}">
                    <a16:rowId xmlns:a16="http://schemas.microsoft.com/office/drawing/2014/main" val="10000"/>
                  </a:ext>
                </a:extLst>
              </a:tr>
              <a:tr h="1592642">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示意图</a:t>
                      </a:r>
                    </a:p>
                  </a:txBody>
                  <a:tcPr marL="45720" marR="45720" anchor="ctr">
                    <a:solidFill>
                      <a:schemeClr val="accent2">
                        <a:lumMod val="20000"/>
                        <a:lumOff val="80000"/>
                      </a:schemeClr>
                    </a:solidFill>
                  </a:tcPr>
                </a:tc>
                <a:tc>
                  <a:txBody>
                    <a:bodyPr/>
                    <a:lstStyle/>
                    <a:p>
                      <a:pPr eaLnBrk="0" latinLnBrk="1" hangingPunct="0">
                        <a:lnSpc>
                          <a:spcPct val="150000"/>
                        </a:lnSpc>
                        <a:spcBef>
                          <a:spcPts val="0"/>
                        </a:spcBef>
                      </a:pPr>
                      <a:r>
                        <a:rPr lang="zh-CN" altLang="en-US" sz="6530" kern="0" spc="14469"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50000"/>
                        </a:lnSpc>
                        <a:spcBef>
                          <a:spcPts val="0"/>
                        </a:spcBef>
                      </a:pPr>
                      <a:r>
                        <a:rPr lang="zh-CN" altLang="en-US" sz="4735" kern="0" spc="2990" dirty="0">
                          <a:solidFill>
                            <a:srgbClr val="000000"/>
                          </a:solidFill>
                          <a:latin typeface="Times New Roman" panose="02020603050405020304" pitchFamily="65" charset="-122"/>
                          <a:ea typeface="华文细黑" panose="02010600040101010101" pitchFamily="65" charset="-122"/>
                        </a:rPr>
                        <a:t> </a:t>
                      </a:r>
                      <a:endParaRPr lang="zh-CN" altLang="en-US" sz="6530" kern="0" spc="14469"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1"/>
                  </a:ext>
                </a:extLst>
              </a:tr>
              <a:tr h="284861">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简谐条件</a:t>
                      </a:r>
                    </a:p>
                  </a:txBody>
                  <a:tcPr marL="45720" marR="45720" anchor="ctr">
                    <a:solidFill>
                      <a:schemeClr val="accent2">
                        <a:lumMod val="20000"/>
                        <a:lumOff val="80000"/>
                      </a:schemeClr>
                    </a:solidFill>
                  </a:tcPr>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(1)弹簧质量忽略不计  (2)无摩擦等阻力 (3)在弹簧弹性限度内</a:t>
                      </a:r>
                    </a:p>
                  </a:txBody>
                  <a:tcPr marL="45720" marR="45720"/>
                </a:tc>
                <a:tc hMerge="1">
                  <a:txBody>
                    <a:bodyPr/>
                    <a:lstStyle/>
                    <a:p>
                      <a:endParaRPr lang="zh-CN" altLang="en-US"/>
                    </a:p>
                  </a:txBody>
                  <a:tcPr/>
                </a:tc>
                <a:extLst>
                  <a:ext uri="{0D108BD9-81ED-4DB2-BD59-A6C34878D82A}">
                    <a16:rowId xmlns:a16="http://schemas.microsoft.com/office/drawing/2014/main" val="10002"/>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回复力</a:t>
                      </a:r>
                    </a:p>
                  </a:txBody>
                  <a:tcPr marL="45720" marR="45720" anchor="ctr">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由弹簧弹力提供</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由弹力与重力的合力提供</a:t>
                      </a:r>
                    </a:p>
                  </a:txBody>
                  <a:tcPr marL="45720" marR="45720"/>
                </a:tc>
                <a:extLst>
                  <a:ext uri="{0D108BD9-81ED-4DB2-BD59-A6C34878D82A}">
                    <a16:rowId xmlns:a16="http://schemas.microsoft.com/office/drawing/2014/main" val="10003"/>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平衡位置</a:t>
                      </a:r>
                    </a:p>
                  </a:txBody>
                  <a:tcPr marL="45720" marR="45720" anchor="ctr">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弹簧原长处</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kx=mg</a:t>
                      </a:r>
                      <a:r>
                        <a:rPr lang="zh-CN" altLang="en-US" sz="2010" kern="0" dirty="0">
                          <a:solidFill>
                            <a:srgbClr val="000000"/>
                          </a:solidFill>
                          <a:latin typeface="Times New Roman" panose="02020603050405020304" pitchFamily="65" charset="-122"/>
                          <a:ea typeface="华文细黑" panose="02010600040101010101" pitchFamily="65" charset="-122"/>
                        </a:rPr>
                        <a:t>处</a:t>
                      </a:r>
                    </a:p>
                  </a:txBody>
                  <a:tcPr marL="45720" marR="45720"/>
                </a:tc>
                <a:extLst>
                  <a:ext uri="{0D108BD9-81ED-4DB2-BD59-A6C34878D82A}">
                    <a16:rowId xmlns:a16="http://schemas.microsoft.com/office/drawing/2014/main" val="10004"/>
                  </a:ext>
                </a:extLst>
              </a:tr>
            </a:tbl>
          </a:graphicData>
        </a:graphic>
      </p:graphicFrame>
      <p:pic>
        <p:nvPicPr>
          <p:cNvPr id="4" name="图片 3" descr="textimage0.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3031688" y="1935985"/>
            <a:ext cx="1807600" cy="1291142"/>
          </a:xfrm>
          <a:prstGeom prst="rect">
            <a:avLst/>
          </a:prstGeom>
        </p:spPr>
      </p:pic>
      <p:pic>
        <p:nvPicPr>
          <p:cNvPr id="5" name="图片 4" descr="textimage1.jpeg"/>
          <p:cNvPicPr>
            <a:picLocks noChangeAspect="1"/>
          </p:cNvPicPr>
          <p:nvPr/>
        </p:nvPicPr>
        <p:blipFill>
          <a:blip r:embed="rId5">
            <a:duotone>
              <a:prstClr val="black"/>
              <a:schemeClr val="accent6">
                <a:tint val="45000"/>
                <a:satMod val="400000"/>
              </a:schemeClr>
            </a:duotone>
            <a:clrChange>
              <a:clrFrom>
                <a:srgbClr val="FFFFFF"/>
              </a:clrFrom>
              <a:clrTo>
                <a:srgbClr val="FFFFFF">
                  <a:alpha val="0"/>
                </a:srgbClr>
              </a:clrTo>
            </a:clrChange>
          </a:blip>
          <a:stretch>
            <a:fillRect/>
          </a:stretch>
        </p:blipFill>
        <p:spPr>
          <a:xfrm>
            <a:off x="8316342" y="1864832"/>
            <a:ext cx="981074" cy="1381125"/>
          </a:xfrm>
          <a:prstGeom prst="rect">
            <a:avLst/>
          </a:prstGeom>
        </p:spPr>
      </p:pic>
      <p:graphicFrame>
        <p:nvGraphicFramePr>
          <p:cNvPr id="6" name="表格 2">
            <a:extLst>
              <a:ext uri="{FF2B5EF4-FFF2-40B4-BE49-F238E27FC236}">
                <a16:creationId xmlns:a16="http://schemas.microsoft.com/office/drawing/2014/main" id="{43D77240-9C48-4556-BB2F-4326DD058489}"/>
              </a:ext>
            </a:extLst>
          </p:cNvPr>
          <p:cNvGraphicFramePr>
            <a:graphicFrameLocks noGrp="1"/>
          </p:cNvGraphicFramePr>
          <p:nvPr>
            <p:extLst>
              <p:ext uri="{D42A27DB-BD31-4B8C-83A1-F6EECF244321}">
                <p14:modId xmlns:p14="http://schemas.microsoft.com/office/powerpoint/2010/main" val="1037010720"/>
              </p:ext>
            </p:extLst>
          </p:nvPr>
        </p:nvGraphicFramePr>
        <p:xfrm>
          <a:off x="468000" y="4832991"/>
          <a:ext cx="11268000" cy="1938509"/>
        </p:xfrm>
        <a:graphic>
          <a:graphicData uri="http://schemas.openxmlformats.org/drawingml/2006/table">
            <a:tbl>
              <a:tblPr/>
              <a:tblGrid>
                <a:gridCol w="1295614">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gridCol w="5651906">
                  <a:extLst>
                    <a:ext uri="{9D8B030D-6E8A-4147-A177-3AD203B41FA5}">
                      <a16:colId xmlns:a16="http://schemas.microsoft.com/office/drawing/2014/main" val="20002"/>
                    </a:ext>
                  </a:extLst>
                </a:gridCol>
              </a:tblGrid>
              <a:tr h="864125">
                <a:tc>
                  <a:txBody>
                    <a:bodyPr/>
                    <a:lstStyle/>
                    <a:p>
                      <a:pPr marL="0" algn="ctr" defTabSz="912495" rtl="0"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cs typeface="+mn-cs"/>
                        </a:rPr>
                        <a:t>周期</a:t>
                      </a:r>
                    </a:p>
                  </a:txBody>
                  <a:tcPr marL="45720" marR="45720">
                    <a:solidFill>
                      <a:schemeClr val="accent2">
                        <a:lumMod val="20000"/>
                        <a:lumOff val="80000"/>
                      </a:schemeClr>
                    </a:solidFill>
                  </a:tcPr>
                </a:tc>
                <a:tc gridSpan="2">
                  <a:txBody>
                    <a:bodyPr/>
                    <a:lstStyle/>
                    <a:p>
                      <a:pPr algn="ctr" eaLnBrk="0" latinLnBrk="1" hangingPunct="0">
                        <a:lnSpc>
                          <a:spcPct val="150000"/>
                        </a:lnSpc>
                        <a:spcBef>
                          <a:spcPts val="570"/>
                        </a:spcBef>
                      </a:pPr>
                      <a:r>
                        <a:rPr lang="zh-CN" altLang="en-US" sz="2010" i="1" kern="0" dirty="0">
                          <a:solidFill>
                            <a:srgbClr val="000000"/>
                          </a:solidFill>
                          <a:latin typeface="Times New Roman" panose="02020603050405020304" pitchFamily="65" charset="-122"/>
                          <a:ea typeface="华文细黑" panose="02010600040101010101" pitchFamily="65" charset="-122"/>
                        </a:rPr>
                        <a:t>T</a:t>
                      </a:r>
                      <a:r>
                        <a:rPr lang="zh-CN" altLang="en-US" sz="2010" kern="0" dirty="0">
                          <a:solidFill>
                            <a:srgbClr val="000000"/>
                          </a:solidFill>
                          <a:latin typeface="Times New Roman" panose="02020603050405020304" pitchFamily="65" charset="-122"/>
                          <a:ea typeface="华文细黑" panose="02010600040101010101" pitchFamily="65" charset="-122"/>
                        </a:rPr>
                        <a:t>=2</a:t>
                      </a:r>
                      <a:r>
                        <a:rPr lang="zh-CN" altLang="en-US" sz="2010" i="1" kern="0" dirty="0">
                          <a:solidFill>
                            <a:srgbClr val="000000"/>
                          </a:solidFill>
                          <a:latin typeface="Times New Roman" panose="02020603050405020304" pitchFamily="65" charset="-122"/>
                          <a:ea typeface="华文细黑" panose="02010600040101010101" pitchFamily="65" charset="-122"/>
                        </a:rPr>
                        <a:t>π</a:t>
                      </a:r>
                      <a:r>
                        <a:rPr lang="zh-CN" altLang="en-US" sz="2650" kern="0" spc="722" dirty="0">
                          <a:solidFill>
                            <a:srgbClr val="000000"/>
                          </a:solidFill>
                          <a:latin typeface="Times New Roman" panose="02020603050405020304" pitchFamily="65" charset="-122"/>
                          <a:ea typeface="华文细黑" panose="02010600040101010101" pitchFamily="65" charset="-122"/>
                        </a:rPr>
                        <a:t> </a:t>
                      </a:r>
                      <a:r>
                        <a:rPr lang="zh-CN" altLang="en-US" sz="2010" u="sng" kern="0" dirty="0">
                          <a:solidFill>
                            <a:srgbClr val="000000"/>
                          </a:solidFill>
                          <a:latin typeface="Times New Roman" panose="02020603050405020304" pitchFamily="65" charset="-122"/>
                          <a:ea typeface="华文细黑" panose="02010600040101010101" pitchFamily="65" charset="-122"/>
                        </a:rPr>
                        <a:t>(与振幅无关)</a:t>
                      </a:r>
                      <a:r>
                        <a:rPr lang="zh-CN" altLang="en-US" sz="2010" kern="0" dirty="0">
                          <a:solidFill>
                            <a:srgbClr val="000000"/>
                          </a:solidFill>
                          <a:latin typeface="Times New Roman" panose="02020603050405020304" pitchFamily="65" charset="-122"/>
                          <a:ea typeface="华文细黑" panose="02010600040101010101" pitchFamily="65" charset="-122"/>
                        </a:rPr>
                        <a:t>其中</a:t>
                      </a:r>
                      <a:r>
                        <a:rPr lang="zh-CN" altLang="en-US" sz="2010" i="1" kern="0" dirty="0">
                          <a:solidFill>
                            <a:srgbClr val="000000"/>
                          </a:solidFill>
                          <a:latin typeface="Times New Roman" panose="02020603050405020304" pitchFamily="65" charset="-122"/>
                          <a:ea typeface="华文细黑" panose="02010600040101010101" pitchFamily="65" charset="-122"/>
                        </a:rPr>
                        <a:t>m</a:t>
                      </a:r>
                      <a:r>
                        <a:rPr lang="zh-CN" altLang="en-US" sz="2010" kern="0" dirty="0">
                          <a:solidFill>
                            <a:srgbClr val="000000"/>
                          </a:solidFill>
                          <a:latin typeface="Times New Roman" panose="02020603050405020304" pitchFamily="65" charset="-122"/>
                          <a:ea typeface="华文细黑" panose="02010600040101010101" pitchFamily="65" charset="-122"/>
                        </a:rPr>
                        <a:t>为振子的质量, </a:t>
                      </a:r>
                      <a:r>
                        <a:rPr lang="zh-CN" altLang="en-US" sz="2010" i="1" kern="0" dirty="0">
                          <a:solidFill>
                            <a:srgbClr val="000000"/>
                          </a:solidFill>
                          <a:latin typeface="Times New Roman" panose="02020603050405020304" pitchFamily="65" charset="-122"/>
                          <a:ea typeface="华文细黑" panose="02010600040101010101" pitchFamily="65" charset="-122"/>
                        </a:rPr>
                        <a:t>k</a:t>
                      </a:r>
                      <a:r>
                        <a:rPr lang="zh-CN" altLang="en-US" sz="2010" kern="0" dirty="0">
                          <a:solidFill>
                            <a:srgbClr val="000000"/>
                          </a:solidFill>
                          <a:latin typeface="Times New Roman" panose="02020603050405020304" pitchFamily="65" charset="-122"/>
                          <a:ea typeface="华文细黑" panose="02010600040101010101" pitchFamily="65" charset="-122"/>
                        </a:rPr>
                        <a:t>为弹簧的劲度系数</a:t>
                      </a:r>
                    </a:p>
                  </a:txBody>
                  <a:tcPr marL="45720" marR="45720"/>
                </a:tc>
                <a:tc hMerge="1">
                  <a:txBody>
                    <a:bodyPr/>
                    <a:lstStyle/>
                    <a:p>
                      <a:endParaRPr lang="zh-CN"/>
                    </a:p>
                  </a:txBody>
                  <a:tcPr marL="45720" marR="45720"/>
                </a:tc>
                <a:extLst>
                  <a:ext uri="{0D108BD9-81ED-4DB2-BD59-A6C34878D82A}">
                    <a16:rowId xmlns:a16="http://schemas.microsoft.com/office/drawing/2014/main" val="10000"/>
                  </a:ext>
                </a:extLst>
              </a:tr>
              <a:tr h="1074384">
                <a:tc>
                  <a:txBody>
                    <a:bodyPr/>
                    <a:lstStyle/>
                    <a:p>
                      <a:pPr marL="0" algn="ctr" defTabSz="912495" rtl="0"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cs typeface="+mn-cs"/>
                        </a:rPr>
                        <a:t>能量转化</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弹性势能与动能相互转化,系统机械能守恒</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弹性势能、重力势能与动能相互转化,系统机械能守恒</a:t>
                      </a:r>
                    </a:p>
                  </a:txBody>
                  <a:tcPr marL="45720" marR="45720"/>
                </a:tc>
                <a:extLst>
                  <a:ext uri="{0D108BD9-81ED-4DB2-BD59-A6C34878D82A}">
                    <a16:rowId xmlns:a16="http://schemas.microsoft.com/office/drawing/2014/main" val="10001"/>
                  </a:ext>
                </a:extLst>
              </a:tr>
            </a:tbl>
          </a:graphicData>
        </a:graphic>
      </p:graphicFrame>
      <p:graphicFrame>
        <p:nvGraphicFramePr>
          <p:cNvPr id="7" name="对象 6">
            <a:extLst>
              <a:ext uri="{FF2B5EF4-FFF2-40B4-BE49-F238E27FC236}">
                <a16:creationId xmlns:a16="http://schemas.microsoft.com/office/drawing/2014/main" id="{A7D380CD-EFAF-4960-A310-9EB10788E2C0}"/>
              </a:ext>
            </a:extLst>
          </p:cNvPr>
          <p:cNvGraphicFramePr>
            <a:graphicFrameLocks noChangeAspect="1"/>
          </p:cNvGraphicFramePr>
          <p:nvPr>
            <p:extLst>
              <p:ext uri="{D42A27DB-BD31-4B8C-83A1-F6EECF244321}">
                <p14:modId xmlns:p14="http://schemas.microsoft.com/office/powerpoint/2010/main" val="3285664054"/>
              </p:ext>
            </p:extLst>
          </p:nvPr>
        </p:nvGraphicFramePr>
        <p:xfrm>
          <a:off x="3779838" y="4970954"/>
          <a:ext cx="428625" cy="619125"/>
        </p:xfrm>
        <a:graphic>
          <a:graphicData uri="http://schemas.openxmlformats.org/presentationml/2006/ole">
            <mc:AlternateContent xmlns:mc="http://schemas.openxmlformats.org/markup-compatibility/2006">
              <mc:Choice xmlns:v="urn:schemas-microsoft-com:vml" Requires="v">
                <p:oleObj spid="_x0000_s28681" name="Equation" r:id="rId6" imgW="11277600" imgH="16459200" progId="">
                  <p:embed/>
                </p:oleObj>
              </mc:Choice>
              <mc:Fallback>
                <p:oleObj name="Equation" r:id="rId6" imgW="11277600" imgH="16459200" progId="">
                  <p:embed/>
                  <p:pic>
                    <p:nvPicPr>
                      <p:cNvPr id="4" name="对象 3"/>
                      <p:cNvPicPr>
                        <a:picLocks noChangeAspect="1"/>
                      </p:cNvPicPr>
                      <p:nvPr/>
                    </p:nvPicPr>
                    <p:blipFill>
                      <a:blip r:embed="rId7"/>
                      <a:stretch>
                        <a:fillRect/>
                      </a:stretch>
                    </p:blipFill>
                    <p:spPr>
                      <a:xfrm>
                        <a:off x="3779838" y="4970954"/>
                        <a:ext cx="428625" cy="619125"/>
                      </a:xfrm>
                      <a:prstGeom prst="rect">
                        <a:avLst/>
                      </a:prstGeom>
                      <a:noFill/>
                      <a:ln w="9525">
                        <a:noFill/>
                      </a:ln>
                    </p:spPr>
                  </p:pic>
                </p:oleObj>
              </mc:Fallback>
            </mc:AlternateContent>
          </a:graphicData>
        </a:graphic>
      </p:graphicFrame>
    </p:spTree>
    <p:extLst>
      <p:ext uri="{BB962C8B-B14F-4D97-AF65-F5344CB8AC3E}">
        <p14:creationId xmlns:p14="http://schemas.microsoft.com/office/powerpoint/2010/main" val="2427281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94963" y="251917"/>
            <a:ext cx="11831400" cy="366138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三、数据处理</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1.公式法:</a:t>
            </a:r>
            <a:r>
              <a:rPr lang="zh-CN" altLang="en-US" sz="2410" kern="0" dirty="0">
                <a:solidFill>
                  <a:srgbClr val="000000"/>
                </a:solidFill>
                <a:latin typeface="Times New Roman" panose="02020603050405020304" pitchFamily="65" charset="-122"/>
                <a:ea typeface="华文细黑" panose="02010600040101010101" pitchFamily="65" charset="-122"/>
              </a:rPr>
              <a:t>利用</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45" kern="0" spc="-718"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求出周期,然后利用公式</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20" kern="0" spc="128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求出一次实验的重力加速度,再求多</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次实验的重力加速度,然后取平均值。</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2.图像法:</a:t>
            </a:r>
            <a:r>
              <a:rPr lang="zh-CN" altLang="en-US" sz="2410" kern="0" dirty="0">
                <a:solidFill>
                  <a:srgbClr val="000000"/>
                </a:solidFill>
                <a:latin typeface="Times New Roman" panose="02020603050405020304" pitchFamily="65" charset="-122"/>
                <a:ea typeface="华文细黑" panose="02010600040101010101" pitchFamily="65" charset="-122"/>
              </a:rPr>
              <a:t>根据测出的一系列摆长</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对应的周期</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,作</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图像,由单摆周期公式得</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886"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图线应是一条过原点的倾斜直线</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如图所示</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求出图线的斜率</a:t>
            </a:r>
            <a:r>
              <a:rPr lang="en-US" altLang="zh-CN" sz="2410" i="1" kern="0" dirty="0">
                <a:solidFill>
                  <a:srgbClr val="000000"/>
                </a:solidFill>
                <a:latin typeface="Times New Roman" panose="02020603050405020304" pitchFamily="65" charset="-122"/>
                <a:ea typeface="华文细黑" panose="02010600040101010101" pitchFamily="65" charset="-122"/>
              </a:rPr>
              <a:t>k</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即可利用</a:t>
            </a:r>
            <a:r>
              <a:rPr lang="en-US" altLang="zh-CN" sz="2410" i="1" u="sng" kern="0" dirty="0">
                <a:solidFill>
                  <a:srgbClr val="000000"/>
                </a:solidFill>
                <a:latin typeface="Times New Roman" panose="02020603050405020304" pitchFamily="65" charset="-122"/>
                <a:ea typeface="华文细黑" panose="02010600040101010101" pitchFamily="65" charset="-122"/>
              </a:rPr>
              <a:t>g</a:t>
            </a:r>
            <a:r>
              <a:rPr lang="en-US" altLang="zh-CN" sz="2410" u="sng" kern="0" dirty="0">
                <a:solidFill>
                  <a:srgbClr val="000000"/>
                </a:solidFill>
                <a:latin typeface="Times New Roman" panose="02020603050405020304" pitchFamily="65" charset="-122"/>
                <a:ea typeface="华文细黑" panose="02010600040101010101" pitchFamily="65" charset="-122"/>
              </a:rPr>
              <a:t>=4π</a:t>
            </a:r>
            <a:r>
              <a:rPr lang="en-US" altLang="zh-CN" sz="1815" u="sng" kern="0" baseline="59000" dirty="0">
                <a:solidFill>
                  <a:srgbClr val="000000"/>
                </a:solidFill>
                <a:latin typeface="Times New Roman" panose="02020603050405020304" pitchFamily="65" charset="-122"/>
                <a:ea typeface="华文细黑" panose="02010600040101010101" pitchFamily="65" charset="-122"/>
              </a:rPr>
              <a:t>2</a:t>
            </a:r>
            <a:r>
              <a:rPr lang="en-US" altLang="zh-CN" sz="2410" i="1" u="sng" kern="0" dirty="0">
                <a:solidFill>
                  <a:srgbClr val="000000"/>
                </a:solidFill>
                <a:latin typeface="Times New Roman" panose="02020603050405020304" pitchFamily="65" charset="-122"/>
                <a:ea typeface="华文细黑" panose="02010600040101010101" pitchFamily="65" charset="-122"/>
              </a:rPr>
              <a:t>k</a:t>
            </a:r>
            <a:r>
              <a:rPr lang="zh-CN" altLang="en-US" sz="2410" u="sng" kern="0" dirty="0">
                <a:solidFill>
                  <a:srgbClr val="000000"/>
                </a:solidFill>
                <a:latin typeface="Times New Roman" panose="02020603050405020304" pitchFamily="65" charset="-122"/>
                <a:ea typeface="华文细黑" panose="02010600040101010101" pitchFamily="65" charset="-122"/>
              </a:rPr>
              <a:t>求重力</a:t>
            </a:r>
            <a:br>
              <a:rPr lang="zh-CN" altLang="en-US" dirty="0">
                <a:solidFill>
                  <a:prstClr val="black"/>
                </a:solidFill>
              </a:rPr>
            </a:br>
            <a:r>
              <a:rPr lang="zh-CN" altLang="en-US" sz="2410" u="sng" kern="0" dirty="0">
                <a:solidFill>
                  <a:srgbClr val="000000"/>
                </a:solidFill>
                <a:latin typeface="Times New Roman" panose="02020603050405020304" pitchFamily="65" charset="-122"/>
                <a:ea typeface="华文细黑" panose="02010600040101010101" pitchFamily="65" charset="-122"/>
              </a:rPr>
              <a:t>加速度</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solidFill>
                <a:prstClr val="black"/>
              </a:solidFill>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95811625"/>
              </p:ext>
            </p:extLst>
          </p:nvPr>
        </p:nvGraphicFramePr>
        <p:xfrm>
          <a:off x="2692475" y="915343"/>
          <a:ext cx="295275" cy="657224"/>
        </p:xfrm>
        <a:graphic>
          <a:graphicData uri="http://schemas.openxmlformats.org/presentationml/2006/ole">
            <mc:AlternateContent xmlns:mc="http://schemas.openxmlformats.org/markup-compatibility/2006">
              <mc:Choice xmlns:v="urn:schemas-microsoft-com:vml" Requires="v">
                <p:oleObj spid="_x0000_s39948" name="Equation" r:id="rId4" imgW="7924800" imgH="17373600" progId="">
                  <p:embed/>
                </p:oleObj>
              </mc:Choice>
              <mc:Fallback>
                <p:oleObj name="Equation" r:id="rId4" imgW="7924800" imgH="17373600" progId="">
                  <p:embed/>
                  <p:pic>
                    <p:nvPicPr>
                      <p:cNvPr id="5" name="对象 4"/>
                      <p:cNvPicPr>
                        <a:picLocks noChangeAspect="1"/>
                      </p:cNvPicPr>
                      <p:nvPr/>
                    </p:nvPicPr>
                    <p:blipFill>
                      <a:blip r:embed="rId5"/>
                      <a:stretch>
                        <a:fillRect/>
                      </a:stretch>
                    </p:blipFill>
                    <p:spPr>
                      <a:xfrm>
                        <a:off x="2692475" y="915343"/>
                        <a:ext cx="295275"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082132226"/>
              </p:ext>
            </p:extLst>
          </p:nvPr>
        </p:nvGraphicFramePr>
        <p:xfrm>
          <a:off x="6520706" y="877504"/>
          <a:ext cx="571500" cy="695325"/>
        </p:xfrm>
        <a:graphic>
          <a:graphicData uri="http://schemas.openxmlformats.org/presentationml/2006/ole">
            <mc:AlternateContent xmlns:mc="http://schemas.openxmlformats.org/markup-compatibility/2006">
              <mc:Choice xmlns:v="urn:schemas-microsoft-com:vml" Requires="v">
                <p:oleObj spid="_x0000_s39949" name="Equation" r:id="rId6" imgW="15240000" imgH="18288000" progId="">
                  <p:embed/>
                </p:oleObj>
              </mc:Choice>
              <mc:Fallback>
                <p:oleObj name="Equation" r:id="rId6" imgW="15240000" imgH="18288000" progId="">
                  <p:embed/>
                  <p:pic>
                    <p:nvPicPr>
                      <p:cNvPr id="6" name="对象 5"/>
                      <p:cNvPicPr>
                        <a:picLocks noChangeAspect="1"/>
                      </p:cNvPicPr>
                      <p:nvPr/>
                    </p:nvPicPr>
                    <p:blipFill>
                      <a:blip r:embed="rId7"/>
                      <a:stretch>
                        <a:fillRect/>
                      </a:stretch>
                    </p:blipFill>
                    <p:spPr>
                      <a:xfrm>
                        <a:off x="6520706" y="877504"/>
                        <a:ext cx="571500" cy="6953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083403056"/>
              </p:ext>
            </p:extLst>
          </p:nvPr>
        </p:nvGraphicFramePr>
        <p:xfrm>
          <a:off x="10835853" y="2181647"/>
          <a:ext cx="504825" cy="657225"/>
        </p:xfrm>
        <a:graphic>
          <a:graphicData uri="http://schemas.openxmlformats.org/presentationml/2006/ole">
            <mc:AlternateContent xmlns:mc="http://schemas.openxmlformats.org/markup-compatibility/2006">
              <mc:Choice xmlns:v="urn:schemas-microsoft-com:vml" Requires="v">
                <p:oleObj spid="_x0000_s39950" name="Equation" r:id="rId8" imgW="13411200" imgH="17373600" progId="">
                  <p:embed/>
                </p:oleObj>
              </mc:Choice>
              <mc:Fallback>
                <p:oleObj name="Equation" r:id="rId8" imgW="13411200" imgH="17373600" progId="">
                  <p:embed/>
                  <p:pic>
                    <p:nvPicPr>
                      <p:cNvPr id="7" name="对象 6"/>
                      <p:cNvPicPr>
                        <a:picLocks noChangeAspect="1"/>
                      </p:cNvPicPr>
                      <p:nvPr/>
                    </p:nvPicPr>
                    <p:blipFill>
                      <a:blip r:embed="rId9"/>
                      <a:stretch>
                        <a:fillRect/>
                      </a:stretch>
                    </p:blipFill>
                    <p:spPr>
                      <a:xfrm>
                        <a:off x="10835853" y="2181647"/>
                        <a:ext cx="504825" cy="657225"/>
                      </a:xfrm>
                      <a:prstGeom prst="rect">
                        <a:avLst/>
                      </a:prstGeom>
                      <a:noFill/>
                      <a:ln w="9525">
                        <a:noFill/>
                      </a:ln>
                    </p:spPr>
                  </p:pic>
                </p:oleObj>
              </mc:Fallback>
            </mc:AlternateContent>
          </a:graphicData>
        </a:graphic>
      </p:graphicFrame>
      <p:pic>
        <p:nvPicPr>
          <p:cNvPr id="8" name="图片 3" descr="textimage38.jpeg">
            <a:extLst>
              <a:ext uri="{FF2B5EF4-FFF2-40B4-BE49-F238E27FC236}">
                <a16:creationId xmlns:a16="http://schemas.microsoft.com/office/drawing/2014/main" id="{F8947FCA-E714-4263-8FFC-7B6A54714673}"/>
              </a:ext>
            </a:extLst>
          </p:cNvPr>
          <p:cNvPicPr>
            <a:picLocks noChangeAspect="1"/>
          </p:cNvPicPr>
          <p:nvPr/>
        </p:nvPicPr>
        <p:blipFill>
          <a:blip r:embed="rId10">
            <a:clrChange>
              <a:clrFrom>
                <a:srgbClr val="FFFFFF"/>
              </a:clrFrom>
              <a:clrTo>
                <a:srgbClr val="FFFFFF">
                  <a:alpha val="0"/>
                </a:srgbClr>
              </a:clrTo>
            </a:clrChange>
            <a:duotone>
              <a:prstClr val="black"/>
              <a:schemeClr val="accent6">
                <a:tint val="45000"/>
                <a:satMod val="400000"/>
              </a:schemeClr>
            </a:duotone>
          </a:blip>
          <a:stretch>
            <a:fillRect/>
          </a:stretch>
        </p:blipFill>
        <p:spPr>
          <a:xfrm>
            <a:off x="4668260" y="3646678"/>
            <a:ext cx="2252707" cy="1933831"/>
          </a:xfrm>
          <a:prstGeom prst="rect">
            <a:avLst/>
          </a:prstGeom>
        </p:spPr>
      </p:pic>
    </p:spTree>
    <p:extLst>
      <p:ext uri="{BB962C8B-B14F-4D97-AF65-F5344CB8AC3E}">
        <p14:creationId xmlns:p14="http://schemas.microsoft.com/office/powerpoint/2010/main" val="1898069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97829"/>
          </a:xfrm>
          <a:prstGeom prst="rect">
            <a:avLst/>
          </a:prstGeom>
          <a:noFill/>
        </p:spPr>
        <p:txBody>
          <a:bodyPr wrap="square" lIns="0" tIns="0" rIns="0" bIns="0" rtlCol="0">
            <a:spAutoFit/>
          </a:bodyPr>
          <a:lstStyle/>
          <a:p>
            <a:pPr marL="0" indent="0" eaLnBrk="0" latinLnBrk="1" hangingPunct="0">
              <a:lnSpc>
                <a:spcPct val="150000"/>
              </a:lnSpc>
              <a:spcBef>
                <a:spcPts val="1570"/>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四、误差分析</a:t>
            </a:r>
            <a:endParaRPr lang="zh-CN" altLang="en-US" b="1" dirty="0"/>
          </a:p>
        </p:txBody>
      </p:sp>
      <p:graphicFrame>
        <p:nvGraphicFramePr>
          <p:cNvPr id="4" name="表格 2"/>
          <p:cNvGraphicFramePr>
            <a:graphicFrameLocks noGrp="1"/>
          </p:cNvGraphicFramePr>
          <p:nvPr>
            <p:extLst>
              <p:ext uri="{D42A27DB-BD31-4B8C-83A1-F6EECF244321}">
                <p14:modId xmlns:p14="http://schemas.microsoft.com/office/powerpoint/2010/main" val="3749730244"/>
              </p:ext>
            </p:extLst>
          </p:nvPr>
        </p:nvGraphicFramePr>
        <p:xfrm>
          <a:off x="468000" y="942435"/>
          <a:ext cx="10405902" cy="2405826"/>
        </p:xfrm>
        <a:graphic>
          <a:graphicData uri="http://schemas.openxmlformats.org/drawingml/2006/table">
            <a:tbl>
              <a:tblPr/>
              <a:tblGrid>
                <a:gridCol w="1401252">
                  <a:extLst>
                    <a:ext uri="{9D8B030D-6E8A-4147-A177-3AD203B41FA5}">
                      <a16:colId xmlns:a16="http://schemas.microsoft.com/office/drawing/2014/main" val="20000"/>
                    </a:ext>
                  </a:extLst>
                </a:gridCol>
                <a:gridCol w="4643470">
                  <a:extLst>
                    <a:ext uri="{9D8B030D-6E8A-4147-A177-3AD203B41FA5}">
                      <a16:colId xmlns:a16="http://schemas.microsoft.com/office/drawing/2014/main" val="20001"/>
                    </a:ext>
                  </a:extLst>
                </a:gridCol>
                <a:gridCol w="4361180">
                  <a:extLst>
                    <a:ext uri="{9D8B030D-6E8A-4147-A177-3AD203B41FA5}">
                      <a16:colId xmlns:a16="http://schemas.microsoft.com/office/drawing/2014/main" val="20002"/>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项目</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产生原因</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减小方法</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偶然误差</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测量时间(单摆周期)及摆长时产生误差</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(1)多次测量取平均值</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(2)从单摆经过平衡位置时开始计时</a:t>
                      </a:r>
                    </a:p>
                  </a:txBody>
                  <a:tcPr marL="45720" marR="45720" anchor="ctr"/>
                </a:tc>
                <a:extLst>
                  <a:ext uri="{0D108BD9-81ED-4DB2-BD59-A6C34878D82A}">
                    <a16:rowId xmlns:a16="http://schemas.microsoft.com/office/drawing/2014/main" val="10001"/>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系统误差</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主要来源于单摆模型本身</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(1)摆球要选体积小、密度大的金属球</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(2)最大摆角不超过5</a:t>
                      </a:r>
                      <a:r>
                        <a:rPr lang="zh-CN" altLang="en-US" sz="2010" kern="0" dirty="0">
                          <a:solidFill>
                            <a:srgbClr val="000000"/>
                          </a:solidFill>
                          <a:latin typeface="Arial Narrow" panose="020B0606020202030204" pitchFamily="65" charset="-122"/>
                          <a:ea typeface="Arial Unicode MS" pitchFamily="65" charset="-122"/>
                        </a:rPr>
                        <a:t>°</a:t>
                      </a:r>
                    </a:p>
                  </a:txBody>
                  <a:tcPr marL="45720" marR="45720" anchor="ctr"/>
                </a:tc>
                <a:extLst>
                  <a:ext uri="{0D108BD9-81ED-4DB2-BD59-A6C34878D82A}">
                    <a16:rowId xmlns:a16="http://schemas.microsoft.com/office/drawing/2014/main" val="10002"/>
                  </a:ext>
                </a:extLst>
              </a:tr>
            </a:tbl>
          </a:graphicData>
        </a:graphic>
      </p:graphicFrame>
      <p:sp>
        <p:nvSpPr>
          <p:cNvPr id="5" name="TextBox 2">
            <a:extLst>
              <a:ext uri="{FF2B5EF4-FFF2-40B4-BE49-F238E27FC236}">
                <a16:creationId xmlns:a16="http://schemas.microsoft.com/office/drawing/2014/main" id="{EF5FA070-AF9A-46CF-A8E4-BC6EE05E3899}"/>
              </a:ext>
            </a:extLst>
          </p:cNvPr>
          <p:cNvSpPr txBox="1"/>
          <p:nvPr/>
        </p:nvSpPr>
        <p:spPr>
          <a:xfrm>
            <a:off x="501859" y="3528471"/>
            <a:ext cx="10431775" cy="1973297"/>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0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1.系统误差:主要来源于单摆本身是否符合要求,即悬点是否固定、球和线是否符合要求、摆动是圆锥摆还是在同一竖直平面内的摆动等。</a:t>
            </a:r>
            <a:endParaRPr lang="zh-CN" altLang="en-US" sz="2000" dirty="0">
              <a:latin typeface="Times New Roman" panose="02020603050405020304" pitchFamily="18" charset="0"/>
              <a:ea typeface="华文细黑" panose="02010600040101010101" pitchFamily="2" charset="-122"/>
              <a:cs typeface="Times New Roman" panose="02020603050405020304" pitchFamily="18" charset="0"/>
            </a:endParaRPr>
          </a:p>
          <a:p>
            <a:pPr marL="0" indent="0" eaLnBrk="0" latinLnBrk="1" hangingPunct="0">
              <a:lnSpc>
                <a:spcPct val="130000"/>
              </a:lnSpc>
              <a:spcBef>
                <a:spcPts val="145"/>
              </a:spcBef>
              <a:buNone/>
            </a:pPr>
            <a:r>
              <a:rPr lang="zh-CN" altLang="en-US" sz="200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偶然误差:主要来自时间(即单摆周期)与摆长的测量。要注意测准时间(周期),需要从摆球通过平衡位置开始计时,并采用倒计时计数的方法,即4,3,2,1,0,1,2,…,在数“0”的同时按下秒表开始计时。不能多记或漏记振动次数。为了减小偶然误差,应多次测量取平均值。</a:t>
            </a:r>
            <a:endParaRPr lang="zh-CN" altLang="en-US" sz="2000" dirty="0">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五、其他方案</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方案一    如图甲、乙所示,使用力传感器显示绳子拉力大小,根据拉力变化的周期性,可</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以测出单摆周期,进而得到重力加速度大小。</a:t>
            </a:r>
            <a:endParaRPr lang="zh-CN" altLang="en-US" dirty="0"/>
          </a:p>
          <a:p>
            <a:pPr marL="0" indent="0" eaLnBrk="0" latinLnBrk="1" hangingPunct="0">
              <a:lnSpc>
                <a:spcPct val="150000"/>
              </a:lnSpc>
              <a:spcBef>
                <a:spcPts val="145"/>
              </a:spcBef>
              <a:buNone/>
            </a:pPr>
            <a:r>
              <a:rPr lang="zh-CN" altLang="en-US" sz="10010" kern="0" spc="4088"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7980" kern="0" spc="9719"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76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方案二    如图丙所示,将小球磁化,使用智能手机感知磁性强弱,根据磁性强弱变化的周</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期性测出单摆周期,进而得到重力加速度大小。</a:t>
            </a:r>
            <a:endParaRPr lang="zh-CN" altLang="en-US" dirty="0"/>
          </a:p>
        </p:txBody>
      </p:sp>
      <p:pic>
        <p:nvPicPr>
          <p:cNvPr id="3" name="图片 3" descr="textimage39.jpeg"/>
          <p:cNvPicPr>
            <a:picLocks noChangeAspect="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a:off x="1607183" y="2285388"/>
            <a:ext cx="1652840" cy="2470469"/>
          </a:xfrm>
          <a:prstGeom prst="rect">
            <a:avLst/>
          </a:prstGeom>
        </p:spPr>
      </p:pic>
      <p:pic>
        <p:nvPicPr>
          <p:cNvPr id="4" name="图片 4" descr="textimage40.jpeg"/>
          <p:cNvPicPr>
            <a:picLocks noChangeAspect="1"/>
          </p:cNvPicPr>
          <p:nvPr/>
        </p:nvPicPr>
        <p:blipFill>
          <a:blip r:embed="rId4"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a:off x="3940954" y="2453822"/>
            <a:ext cx="2247900" cy="2133600"/>
          </a:xfrm>
          <a:prstGeom prst="rect">
            <a:avLst/>
          </a:prstGeom>
        </p:spPr>
      </p:pic>
      <p:grpSp>
        <p:nvGrpSpPr>
          <p:cNvPr id="5" name="组合 4"/>
          <p:cNvGrpSpPr/>
          <p:nvPr/>
        </p:nvGrpSpPr>
        <p:grpSpPr>
          <a:xfrm>
            <a:off x="7441416" y="1810880"/>
            <a:ext cx="2392291" cy="2853353"/>
            <a:chOff x="557729" y="931871"/>
            <a:chExt cx="2392291" cy="2853353"/>
          </a:xfrm>
        </p:grpSpPr>
        <p:pic>
          <p:nvPicPr>
            <p:cNvPr id="6" name="图片 3" descr="textimage41.jpeg"/>
            <p:cNvPicPr>
              <a:picLocks noChangeAspect="1"/>
            </p:cNvPicPr>
            <p:nvPr/>
          </p:nvPicPr>
          <p:blipFill>
            <a:blip r:embed="rId5">
              <a:clrChange>
                <a:clrFrom>
                  <a:srgbClr val="FFFFFF"/>
                </a:clrFrom>
                <a:clrTo>
                  <a:srgbClr val="FFFFFF">
                    <a:alpha val="0"/>
                  </a:srgbClr>
                </a:clrTo>
              </a:clrChange>
              <a:duotone>
                <a:prstClr val="black"/>
                <a:schemeClr val="accent6">
                  <a:tint val="45000"/>
                  <a:satMod val="400000"/>
                </a:schemeClr>
              </a:duotone>
            </a:blip>
            <a:stretch>
              <a:fillRect/>
            </a:stretch>
          </p:blipFill>
          <p:spPr>
            <a:xfrm>
              <a:off x="557729" y="931871"/>
              <a:ext cx="2392291" cy="2374570"/>
            </a:xfrm>
            <a:prstGeom prst="rect">
              <a:avLst/>
            </a:prstGeom>
          </p:spPr>
        </p:pic>
        <p:sp>
          <p:nvSpPr>
            <p:cNvPr id="7" name="矩形 6"/>
            <p:cNvSpPr/>
            <p:nvPr/>
          </p:nvSpPr>
          <p:spPr>
            <a:xfrm>
              <a:off x="1297748" y="3277393"/>
              <a:ext cx="415498" cy="507831"/>
            </a:xfrm>
            <a:prstGeom prst="rect">
              <a:avLst/>
            </a:prstGeom>
          </p:spPr>
          <p:txBody>
            <a:bodyPr wrap="none">
              <a:spAutoFit/>
            </a:bodyPr>
            <a:lstStyle/>
            <a:p>
              <a:pPr eaLnBrk="0" latinLnBrk="1" hangingPunct="0">
                <a:lnSpc>
                  <a:spcPct val="150000"/>
                </a:lnSpc>
                <a:spcBef>
                  <a:spcPts val="2595"/>
                </a:spcBef>
              </a:pPr>
              <a:r>
                <a:rPr lang="zh-CN" altLang="en-US" kern="0" dirty="0">
                  <a:solidFill>
                    <a:srgbClr val="000000"/>
                  </a:solidFill>
                  <a:latin typeface="Times New Roman" panose="02020603050405020304" pitchFamily="65" charset="-122"/>
                  <a:ea typeface="华文细黑" panose="02010600040101010101" pitchFamily="65" charset="-122"/>
                </a:rPr>
                <a:t>丙</a:t>
              </a:r>
              <a:endParaRPr lang="zh-CN" altLang="en-US"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83965"/>
            <a:ext cx="11831400" cy="163570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2.简谐运动的表达式</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(1)动力学表达式:</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kx</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(2)运动学表达式:</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in (</a:t>
            </a:r>
            <a:r>
              <a:rPr lang="zh-CN" altLang="en-US" sz="2410" i="1" kern="0" dirty="0">
                <a:solidFill>
                  <a:srgbClr val="000000"/>
                </a:solidFill>
                <a:latin typeface="Times New Roman" panose="02020603050405020304" pitchFamily="65" charset="-122"/>
                <a:ea typeface="华文细黑" panose="02010600040101010101" pitchFamily="65" charset="-122"/>
              </a:rPr>
              <a:t>ωt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φ</a:t>
            </a:r>
            <a:r>
              <a:rPr lang="zh-CN" altLang="en-US" sz="2410" kern="0" dirty="0">
                <a:solidFill>
                  <a:srgbClr val="000000"/>
                </a:solidFill>
                <a:latin typeface="Times New Roman" panose="02020603050405020304" pitchFamily="65" charset="-122"/>
                <a:ea typeface="华文细黑" panose="02010600040101010101" pitchFamily="65" charset="-122"/>
              </a:rPr>
              <a:t>),其中</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代表振幅,</a:t>
            </a:r>
            <a:r>
              <a:rPr lang="zh-CN" altLang="en-US" sz="2410" i="1" kern="0" dirty="0">
                <a:solidFill>
                  <a:srgbClr val="000000"/>
                </a:solidFill>
                <a:latin typeface="Times New Roman" panose="02020603050405020304" pitchFamily="65" charset="-122"/>
                <a:ea typeface="华文细黑" panose="02010600040101010101" pitchFamily="65" charset="-122"/>
              </a:rPr>
              <a:t>ω</a:t>
            </a:r>
            <a:r>
              <a:rPr lang="zh-CN" altLang="en-US" sz="2410" kern="0" dirty="0">
                <a:solidFill>
                  <a:srgbClr val="000000"/>
                </a:solidFill>
                <a:latin typeface="Times New Roman" panose="02020603050405020304" pitchFamily="65" charset="-122"/>
                <a:ea typeface="华文细黑" panose="02010600040101010101" pitchFamily="65" charset="-122"/>
              </a:rPr>
              <a:t>=2π</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表示简谐运动的快慢。</a:t>
            </a:r>
            <a:endParaRPr lang="zh-CN" altLang="en-US" dirty="0"/>
          </a:p>
        </p:txBody>
      </p:sp>
      <p:pic>
        <p:nvPicPr>
          <p:cNvPr id="5" name="图片 4" descr="@@@3c5ec206-be1d-4995-aaec-22cbbf3eb19d">
            <a:extLst>
              <a:ext uri="{FF2B5EF4-FFF2-40B4-BE49-F238E27FC236}">
                <a16:creationId xmlns:a16="http://schemas.microsoft.com/office/drawing/2014/main" id="{910B328C-623F-48C8-9D77-B4EE0E236F6D}"/>
              </a:ext>
            </a:extLst>
          </p:cNvPr>
          <p:cNvPicPr/>
          <p:nvPr/>
        </p:nvPicPr>
        <p:blipFill>
          <a:blip r:embed="rId3">
            <a:clrChange>
              <a:clrFrom>
                <a:srgbClr val="FFFFFF"/>
              </a:clrFrom>
              <a:clrTo>
                <a:srgbClr val="FFFFFF">
                  <a:alpha val="0"/>
                </a:srgbClr>
              </a:clrTo>
            </a:clrChange>
          </a:blip>
          <a:stretch>
            <a:fillRect/>
          </a:stretch>
        </p:blipFill>
        <p:spPr>
          <a:xfrm>
            <a:off x="2843734" y="2556173"/>
            <a:ext cx="5616624" cy="27363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539478" y="305295"/>
            <a:ext cx="11718000" cy="497700"/>
          </a:xfrm>
          <a:prstGeom prst="rect">
            <a:avLst/>
          </a:prstGeom>
          <a:noFill/>
        </p:spPr>
        <p:txBody>
          <a:bodyPr wrap="square" lIns="0" tIns="0" rIns="0" bIns="0" rtlCol="0">
            <a:spAutoFit/>
          </a:bodyPr>
          <a:lstStyle/>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华文细黑" panose="02010600040101010101" pitchFamily="65" charset="-122"/>
              </a:rPr>
              <a:t>3</a:t>
            </a:r>
            <a:r>
              <a:rPr lang="zh-CN" altLang="en-US" sz="2410" b="1" kern="0" dirty="0">
                <a:solidFill>
                  <a:srgbClr val="000000"/>
                </a:solidFill>
                <a:latin typeface="Times New Roman" panose="02020603050405020304" pitchFamily="65" charset="-122"/>
                <a:ea typeface="华文细黑" panose="02010600040101010101" pitchFamily="65" charset="-122"/>
              </a:rPr>
              <a:t>.简谐运动的特征</a:t>
            </a:r>
          </a:p>
        </p:txBody>
      </p:sp>
      <p:graphicFrame>
        <p:nvGraphicFramePr>
          <p:cNvPr id="8" name="表格 2"/>
          <p:cNvGraphicFramePr>
            <a:graphicFrameLocks noGrp="1"/>
          </p:cNvGraphicFramePr>
          <p:nvPr>
            <p:extLst>
              <p:ext uri="{D42A27DB-BD31-4B8C-83A1-F6EECF244321}">
                <p14:modId xmlns:p14="http://schemas.microsoft.com/office/powerpoint/2010/main" val="1833265233"/>
              </p:ext>
            </p:extLst>
          </p:nvPr>
        </p:nvGraphicFramePr>
        <p:xfrm>
          <a:off x="539478" y="902360"/>
          <a:ext cx="11160000" cy="1799654"/>
        </p:xfrm>
        <a:graphic>
          <a:graphicData uri="http://schemas.openxmlformats.org/drawingml/2006/table">
            <a:tbl>
              <a:tblPr/>
              <a:tblGrid>
                <a:gridCol w="1512168">
                  <a:extLst>
                    <a:ext uri="{9D8B030D-6E8A-4147-A177-3AD203B41FA5}">
                      <a16:colId xmlns:a16="http://schemas.microsoft.com/office/drawing/2014/main" val="20000"/>
                    </a:ext>
                  </a:extLst>
                </a:gridCol>
                <a:gridCol w="9647832">
                  <a:extLst>
                    <a:ext uri="{9D8B030D-6E8A-4147-A177-3AD203B41FA5}">
                      <a16:colId xmlns:a16="http://schemas.microsoft.com/office/drawing/2014/main" val="20001"/>
                    </a:ext>
                  </a:extLst>
                </a:gridCol>
              </a:tblGrid>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能量特征</a:t>
                      </a:r>
                    </a:p>
                  </a:txBody>
                  <a:tcPr marL="45720" marR="45720" anchor="ctr"/>
                </a:tc>
                <a:tc>
                  <a:txBody>
                    <a:bodyPr/>
                    <a:lstStyle/>
                    <a:p>
                      <a:pPr eaLnBrk="0" latinLnBrk="1" hangingPunct="0">
                        <a:lnSpc>
                          <a:spcPct val="130000"/>
                        </a:lnSpc>
                        <a:spcBef>
                          <a:spcPts val="0"/>
                        </a:spcBef>
                      </a:pP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(1)振幅越大,系统能量越大</a:t>
                      </a:r>
                    </a:p>
                    <a:p>
                      <a:pPr eaLnBrk="0" latinLnBrk="1" hangingPunct="0">
                        <a:lnSpc>
                          <a:spcPct val="130000"/>
                        </a:lnSpc>
                        <a:spcBef>
                          <a:spcPts val="0"/>
                        </a:spcBef>
                      </a:pP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(2)在运动过程中,动能和势能相互转化,系统的机械能守恒</a:t>
                      </a:r>
                    </a:p>
                  </a:txBody>
                  <a:tcPr marL="45720" marR="45720"/>
                </a:tc>
                <a:extLst>
                  <a:ext uri="{0D108BD9-81ED-4DB2-BD59-A6C34878D82A}">
                    <a16:rowId xmlns:a16="http://schemas.microsoft.com/office/drawing/2014/main" val="10000"/>
                  </a:ext>
                </a:extLst>
              </a:tr>
              <a:tr h="223708">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周期性特征</a:t>
                      </a:r>
                    </a:p>
                  </a:txBody>
                  <a:tcPr marL="45720" marR="45720" anchor="ctr"/>
                </a:tc>
                <a:tc>
                  <a:txBody>
                    <a:bodyPr/>
                    <a:lstStyle/>
                    <a:p>
                      <a:pPr eaLnBrk="0" latinLnBrk="1" hangingPunct="0">
                        <a:lnSpc>
                          <a:spcPct val="130000"/>
                        </a:lnSpc>
                        <a:spcBef>
                          <a:spcPts val="0"/>
                        </a:spcBef>
                      </a:pP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位移、回复力、加速度和速度均随时间发生周期性变化,变化周期就等于简谐运动的周期</a:t>
                      </a:r>
                      <a:r>
                        <a:rPr lang="zh-CN" altLang="en-US" sz="20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;动能和势能也随时间发生周期性变化,周期为</a:t>
                      </a:r>
                      <a:r>
                        <a:rPr lang="zh-CN" altLang="en-US" sz="20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en-US" altLang="zh-CN"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590" kern="0" spc="-86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endParaRPr lang="en-US" altLang="zh-CN" sz="2590" kern="0" spc="-867"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10001"/>
                  </a:ext>
                </a:extLst>
              </a:tr>
            </a:tbl>
          </a:graphicData>
        </a:graphic>
      </p:graphicFrame>
      <p:graphicFrame>
        <p:nvGraphicFramePr>
          <p:cNvPr id="10" name="表格 2">
            <a:extLst>
              <a:ext uri="{FF2B5EF4-FFF2-40B4-BE49-F238E27FC236}">
                <a16:creationId xmlns:a16="http://schemas.microsoft.com/office/drawing/2014/main" id="{0942C23C-AF0E-49C0-82F0-6BFE250BC2D7}"/>
              </a:ext>
            </a:extLst>
          </p:cNvPr>
          <p:cNvGraphicFramePr>
            <a:graphicFrameLocks noGrp="1"/>
          </p:cNvGraphicFramePr>
          <p:nvPr>
            <p:extLst>
              <p:ext uri="{D42A27DB-BD31-4B8C-83A1-F6EECF244321}">
                <p14:modId xmlns:p14="http://schemas.microsoft.com/office/powerpoint/2010/main" val="197270257"/>
              </p:ext>
            </p:extLst>
          </p:nvPr>
        </p:nvGraphicFramePr>
        <p:xfrm>
          <a:off x="539478" y="2700189"/>
          <a:ext cx="11160000" cy="2880320"/>
        </p:xfrm>
        <a:graphic>
          <a:graphicData uri="http://schemas.openxmlformats.org/drawingml/2006/table">
            <a:tbl>
              <a:tblPr/>
              <a:tblGrid>
                <a:gridCol w="1512168">
                  <a:extLst>
                    <a:ext uri="{9D8B030D-6E8A-4147-A177-3AD203B41FA5}">
                      <a16:colId xmlns:a16="http://schemas.microsoft.com/office/drawing/2014/main" val="20000"/>
                    </a:ext>
                  </a:extLst>
                </a:gridCol>
                <a:gridCol w="9647832">
                  <a:extLst>
                    <a:ext uri="{9D8B030D-6E8A-4147-A177-3AD203B41FA5}">
                      <a16:colId xmlns:a16="http://schemas.microsoft.com/office/drawing/2014/main" val="20001"/>
                    </a:ext>
                  </a:extLst>
                </a:gridCol>
              </a:tblGrid>
              <a:tr h="288032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对称性特征</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(1)如图甲所示,相隔</a:t>
                      </a:r>
                      <a:r>
                        <a:rPr lang="zh-CN" altLang="en-US" sz="20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Δt</a:t>
                      </a: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650" kern="0" spc="3272"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0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0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n</a:t>
                      </a: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=0,1,2,…)的两个时刻,物体的位置关于平衡位置对称,位移、速度及加速度均大小相等,方向相反,且动能、势能均相等</a:t>
                      </a:r>
                    </a:p>
                    <a:p>
                      <a:pPr eaLnBrk="0" latinLnBrk="1" hangingPunct="0">
                        <a:lnSpc>
                          <a:spcPct val="150000"/>
                        </a:lnSpc>
                        <a:spcBef>
                          <a:spcPts val="0"/>
                        </a:spcBef>
                      </a:pP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(2)如图乙所示,物体来回通过相同的两点间所用的时间相等,如</a:t>
                      </a:r>
                      <a:r>
                        <a:rPr lang="zh-CN" altLang="en-US" sz="20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5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BC</a:t>
                      </a: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0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5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CB</a:t>
                      </a: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eaLnBrk="0" latinLnBrk="1" hangingPunct="0">
                        <a:lnSpc>
                          <a:spcPct val="150000"/>
                        </a:lnSpc>
                        <a:spcBef>
                          <a:spcPts val="0"/>
                        </a:spcBef>
                      </a:pP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物体经过关于平衡位置对称的等长的两段距离的时间相等,如</a:t>
                      </a:r>
                      <a:r>
                        <a:rPr lang="zh-CN" altLang="en-US" sz="20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5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BC</a:t>
                      </a:r>
                      <a:r>
                        <a:rPr lang="zh-CN" altLang="en-US" sz="20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0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15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B'C'</a:t>
                      </a:r>
                      <a:r>
                        <a:rPr lang="zh-CN" altLang="en-US" sz="2230" kern="0" spc="1997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p>
                  </a:txBody>
                  <a:tcPr marL="45720" marR="45720"/>
                </a:tc>
                <a:extLst>
                  <a:ext uri="{0D108BD9-81ED-4DB2-BD59-A6C34878D82A}">
                    <a16:rowId xmlns:a16="http://schemas.microsoft.com/office/drawing/2014/main" val="10000"/>
                  </a:ext>
                </a:extLst>
              </a:tr>
            </a:tbl>
          </a:graphicData>
        </a:graphic>
      </p:graphicFrame>
      <p:pic>
        <p:nvPicPr>
          <p:cNvPr id="11" name="图片 3" descr="textimage1.jpeg">
            <a:extLst>
              <a:ext uri="{FF2B5EF4-FFF2-40B4-BE49-F238E27FC236}">
                <a16:creationId xmlns:a16="http://schemas.microsoft.com/office/drawing/2014/main" id="{7ACBBC41-A29A-4872-B486-D4A6CE741CB6}"/>
              </a:ext>
            </a:extLst>
          </p:cNvPr>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9684493" y="3283505"/>
            <a:ext cx="1893899" cy="1720940"/>
          </a:xfrm>
          <a:prstGeom prst="rect">
            <a:avLst/>
          </a:prstGeom>
        </p:spPr>
      </p:pic>
      <p:pic>
        <p:nvPicPr>
          <p:cNvPr id="12" name="图片 4" descr="textimage2.jpeg">
            <a:extLst>
              <a:ext uri="{FF2B5EF4-FFF2-40B4-BE49-F238E27FC236}">
                <a16:creationId xmlns:a16="http://schemas.microsoft.com/office/drawing/2014/main" id="{CCF69BD5-F833-4C52-A53A-1FF7ACD788FF}"/>
              </a:ext>
            </a:extLst>
          </p:cNvPr>
          <p:cNvPicPr>
            <a:picLocks noChangeAspect="1"/>
          </p:cNvPicPr>
          <p:nvPr/>
        </p:nvPicPr>
        <p:blipFill>
          <a:blip r:embed="rId5"/>
          <a:stretch>
            <a:fillRect/>
          </a:stretch>
        </p:blipFill>
        <p:spPr>
          <a:xfrm>
            <a:off x="4211886" y="4909920"/>
            <a:ext cx="2467295" cy="616824"/>
          </a:xfrm>
          <a:prstGeom prst="rect">
            <a:avLst/>
          </a:prstGeom>
        </p:spPr>
      </p:pic>
      <p:graphicFrame>
        <p:nvGraphicFramePr>
          <p:cNvPr id="13" name="对象 12">
            <a:extLst>
              <a:ext uri="{FF2B5EF4-FFF2-40B4-BE49-F238E27FC236}">
                <a16:creationId xmlns:a16="http://schemas.microsoft.com/office/drawing/2014/main" id="{39C67674-3B76-4C2D-9328-1B6BC4DF0839}"/>
              </a:ext>
            </a:extLst>
          </p:cNvPr>
          <p:cNvGraphicFramePr>
            <a:graphicFrameLocks noChangeAspect="1"/>
          </p:cNvGraphicFramePr>
          <p:nvPr>
            <p:extLst>
              <p:ext uri="{D42A27DB-BD31-4B8C-83A1-F6EECF244321}">
                <p14:modId xmlns:p14="http://schemas.microsoft.com/office/powerpoint/2010/main" val="905759939"/>
              </p:ext>
            </p:extLst>
          </p:nvPr>
        </p:nvGraphicFramePr>
        <p:xfrm>
          <a:off x="4611540" y="2801379"/>
          <a:ext cx="752474" cy="619124"/>
        </p:xfrm>
        <a:graphic>
          <a:graphicData uri="http://schemas.openxmlformats.org/presentationml/2006/ole">
            <mc:AlternateContent xmlns:mc="http://schemas.openxmlformats.org/markup-compatibility/2006">
              <mc:Choice xmlns:v="urn:schemas-microsoft-com:vml" Requires="v">
                <p:oleObj spid="_x0000_s29708" name="Equation" r:id="rId6" imgW="19812000" imgH="16459200" progId="Equation.DSMT4">
                  <p:embed/>
                </p:oleObj>
              </mc:Choice>
              <mc:Fallback>
                <p:oleObj name="Equation" r:id="rId6" imgW="19812000" imgH="16459200" progId="Equation.DSMT4">
                  <p:embed/>
                  <p:pic>
                    <p:nvPicPr>
                      <p:cNvPr id="6" name="对象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1540" y="2801379"/>
                        <a:ext cx="752474" cy="619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4.简谐运动的图像</a:t>
            </a:r>
            <a:endParaRPr lang="zh-CN" altLang="en-US" b="1"/>
          </a:p>
        </p:txBody>
      </p:sp>
      <p:graphicFrame>
        <p:nvGraphicFramePr>
          <p:cNvPr id="3" name="表格 2"/>
          <p:cNvGraphicFramePr>
            <a:graphicFrameLocks noGrp="1"/>
          </p:cNvGraphicFramePr>
          <p:nvPr>
            <p:extLst>
              <p:ext uri="{D42A27DB-BD31-4B8C-83A1-F6EECF244321}">
                <p14:modId xmlns:p14="http://schemas.microsoft.com/office/powerpoint/2010/main" val="3795867850"/>
              </p:ext>
            </p:extLst>
          </p:nvPr>
        </p:nvGraphicFramePr>
        <p:xfrm>
          <a:off x="468000" y="888998"/>
          <a:ext cx="11304726" cy="4905781"/>
        </p:xfrm>
        <a:graphic>
          <a:graphicData uri="http://schemas.openxmlformats.org/drawingml/2006/table">
            <a:tbl>
              <a:tblPr/>
              <a:tblGrid>
                <a:gridCol w="721895">
                  <a:extLst>
                    <a:ext uri="{9D8B030D-6E8A-4147-A177-3AD203B41FA5}">
                      <a16:colId xmlns:a16="http://schemas.microsoft.com/office/drawing/2014/main" val="20000"/>
                    </a:ext>
                  </a:extLst>
                </a:gridCol>
                <a:gridCol w="10582831">
                  <a:extLst>
                    <a:ext uri="{9D8B030D-6E8A-4147-A177-3AD203B41FA5}">
                      <a16:colId xmlns:a16="http://schemas.microsoft.com/office/drawing/2014/main" val="20001"/>
                    </a:ext>
                  </a:extLst>
                </a:gridCol>
              </a:tblGrid>
              <a:tr h="1185931">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图像</a:t>
                      </a:r>
                    </a:p>
                  </a:txBody>
                  <a:tcPr marL="45720" marR="45720" anchor="ctr"/>
                </a:tc>
                <a:tc>
                  <a:txBody>
                    <a:bodyPr/>
                    <a:lstStyle/>
                    <a:p>
                      <a:pPr eaLnBrk="0" latinLnBrk="1" hangingPunct="0">
                        <a:lnSpc>
                          <a:spcPct val="150000"/>
                        </a:lnSpc>
                        <a:spcBef>
                          <a:spcPts val="0"/>
                        </a:spcBef>
                      </a:pPr>
                      <a:r>
                        <a:rPr lang="zh-CN" altLang="en-US" sz="6310" kern="0" spc="36920"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0"/>
                  </a:ext>
                </a:extLst>
              </a:tr>
              <a:tr h="431937">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意义</a:t>
                      </a:r>
                    </a:p>
                  </a:txBody>
                  <a:tcPr marL="45720" marR="45720" anchor="ctr"/>
                </a:tc>
                <a:tc>
                  <a:txBody>
                    <a:bodyPr/>
                    <a:lstStyle/>
                    <a:p>
                      <a:pPr algn="ctr" eaLnBrk="0" latinLnBrk="1" hangingPunct="0">
                        <a:lnSpc>
                          <a:spcPct val="150000"/>
                        </a:lnSpc>
                        <a:spcBef>
                          <a:spcPts val="0"/>
                        </a:spcBef>
                      </a:pPr>
                      <a:r>
                        <a:rPr lang="zh-CN" altLang="en-US" sz="2010" u="sng" kern="0" dirty="0">
                          <a:solidFill>
                            <a:srgbClr val="000000"/>
                          </a:solidFill>
                          <a:latin typeface="Times New Roman" panose="02020603050405020304" pitchFamily="65" charset="-122"/>
                          <a:ea typeface="华文细黑" panose="02010600040101010101" pitchFamily="65" charset="-122"/>
                        </a:rPr>
                        <a:t>反映一个质点振动的位移随时间变化的规律</a:t>
                      </a:r>
                      <a:r>
                        <a:rPr lang="zh-CN" altLang="en-US" sz="2010" kern="0" dirty="0">
                          <a:solidFill>
                            <a:srgbClr val="000000"/>
                          </a:solidFill>
                          <a:latin typeface="Times New Roman" panose="02020603050405020304" pitchFamily="65" charset="-122"/>
                          <a:ea typeface="华文细黑" panose="02010600040101010101" pitchFamily="65" charset="-122"/>
                        </a:rPr>
                        <a:t>(不是质点的运动轨迹)</a:t>
                      </a:r>
                    </a:p>
                  </a:txBody>
                  <a:tcPr marL="45720" marR="45720"/>
                </a:tc>
                <a:extLst>
                  <a:ext uri="{0D108BD9-81ED-4DB2-BD59-A6C34878D82A}">
                    <a16:rowId xmlns:a16="http://schemas.microsoft.com/office/drawing/2014/main" val="10001"/>
                  </a:ext>
                </a:extLst>
              </a:tr>
              <a:tr h="431937">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特点</a:t>
                      </a:r>
                    </a:p>
                  </a:txBody>
                  <a:tcPr marL="45720" marR="45720" anchor="ct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图线都是正弦或余弦曲线</a:t>
                      </a:r>
                    </a:p>
                  </a:txBody>
                  <a:tcPr marL="45720" marR="45720"/>
                </a:tc>
                <a:extLst>
                  <a:ext uri="{0D108BD9-81ED-4DB2-BD59-A6C34878D82A}">
                    <a16:rowId xmlns:a16="http://schemas.microsoft.com/office/drawing/2014/main" val="10002"/>
                  </a:ext>
                </a:extLst>
              </a:tr>
              <a:tr h="2553168">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蕴含</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信息</a:t>
                      </a:r>
                    </a:p>
                  </a:txBody>
                  <a:tcPr marL="45720" marR="45720" anchor="ctr"/>
                </a:tc>
                <a:tc>
                  <a:txBody>
                    <a:bodyPr/>
                    <a:lstStyle/>
                    <a:p>
                      <a:pP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(1)振幅A、周期T以及各时刻质点的位置、某段时间内质点的位移</a:t>
                      </a:r>
                    </a:p>
                    <a:p>
                      <a:pP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(2)各时刻回复力、加速度、速度、位移的方向(判断速度方向可以作曲线上某点的切线,若切线的斜率为正,说明该时刻的速度方向为正方向)</a:t>
                      </a:r>
                    </a:p>
                    <a:p>
                      <a:pP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(3)某段时间内位移、回复力、加速度、速度、动能、势能的变化情况</a:t>
                      </a:r>
                    </a:p>
                    <a:p>
                      <a:pPr eaLnBrk="0" latinLnBrk="1" hangingPunct="0">
                        <a:lnSpc>
                          <a:spcPct val="13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例如当</a:t>
                      </a:r>
                      <a:r>
                        <a:rPr lang="zh-CN" altLang="en-US" sz="2010" i="1" kern="0" dirty="0">
                          <a:solidFill>
                            <a:srgbClr val="000000"/>
                          </a:solidFill>
                          <a:latin typeface="Times New Roman" panose="02020603050405020304" pitchFamily="65" charset="-122"/>
                          <a:ea typeface="华文细黑" panose="02010600040101010101" pitchFamily="65" charset="-122"/>
                        </a:rPr>
                        <a:t>x</a:t>
                      </a:r>
                      <a:r>
                        <a:rPr lang="zh-CN" altLang="en-US" sz="2010" kern="0" dirty="0">
                          <a:solidFill>
                            <a:srgbClr val="000000"/>
                          </a:solidFill>
                          <a:latin typeface="Times New Roman" panose="02020603050405020304" pitchFamily="65" charset="-122"/>
                          <a:ea typeface="华文细黑" panose="02010600040101010101" pitchFamily="65" charset="-122"/>
                        </a:rPr>
                        <a:t>为正且增大时,由</a:t>
                      </a:r>
                      <a:r>
                        <a:rPr lang="zh-CN" altLang="en-US" sz="2010" i="1" kern="0" dirty="0">
                          <a:solidFill>
                            <a:srgbClr val="000000"/>
                          </a:solidFill>
                          <a:latin typeface="Times New Roman" panose="02020603050405020304" pitchFamily="65" charset="-122"/>
                          <a:ea typeface="华文细黑" panose="02010600040101010101" pitchFamily="65" charset="-122"/>
                        </a:rPr>
                        <a:t>F=-kx</a:t>
                      </a:r>
                      <a:r>
                        <a:rPr lang="zh-CN" altLang="en-US" sz="2010" kern="0" dirty="0">
                          <a:solidFill>
                            <a:srgbClr val="000000"/>
                          </a:solidFill>
                          <a:latin typeface="Times New Roman" panose="02020603050405020304" pitchFamily="65" charset="-122"/>
                          <a:ea typeface="华文细黑" panose="02010600040101010101" pitchFamily="65" charset="-122"/>
                        </a:rPr>
                        <a:t>可知</a:t>
                      </a: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2010" kern="0" dirty="0">
                          <a:solidFill>
                            <a:srgbClr val="000000"/>
                          </a:solidFill>
                          <a:latin typeface="Times New Roman" panose="02020603050405020304" pitchFamily="65" charset="-122"/>
                          <a:ea typeface="华文细黑" panose="02010600040101010101" pitchFamily="65" charset="-122"/>
                        </a:rPr>
                        <a:t>为负,大小增大,故</a:t>
                      </a: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en-US" altLang="zh-CN" sz="2010" i="1" kern="0" dirty="0">
                          <a:solidFill>
                            <a:srgbClr val="000000"/>
                          </a:solidFill>
                          <a:latin typeface="Times New Roman" panose="02020603050405020304" pitchFamily="65" charset="-122"/>
                          <a:ea typeface="华文细黑" panose="02010600040101010101" pitchFamily="65" charset="-122"/>
                        </a:rPr>
                        <a:t>F/m</a:t>
                      </a:r>
                      <a:r>
                        <a:rPr lang="zh-CN" altLang="en-US" sz="2010" kern="0" dirty="0">
                          <a:solidFill>
                            <a:srgbClr val="000000"/>
                          </a:solidFill>
                          <a:latin typeface="Times New Roman" panose="02020603050405020304" pitchFamily="65" charset="-122"/>
                          <a:ea typeface="华文细黑" panose="02010600040101010101" pitchFamily="65" charset="-122"/>
                        </a:rPr>
                        <a:t>为负,大小增大;当</a:t>
                      </a:r>
                      <a:r>
                        <a:rPr lang="zh-CN" altLang="en-US" sz="2010" i="1" kern="0" dirty="0">
                          <a:solidFill>
                            <a:srgbClr val="000000"/>
                          </a:solidFill>
                          <a:latin typeface="Times New Roman" panose="02020603050405020304" pitchFamily="65" charset="-122"/>
                          <a:ea typeface="华文细黑" panose="02010600040101010101" pitchFamily="65" charset="-122"/>
                        </a:rPr>
                        <a:t>x</a:t>
                      </a:r>
                      <a:r>
                        <a:rPr lang="zh-CN" altLang="en-US" sz="2010" kern="0" dirty="0">
                          <a:solidFill>
                            <a:srgbClr val="000000"/>
                          </a:solidFill>
                          <a:latin typeface="Times New Roman" panose="02020603050405020304" pitchFamily="65" charset="-122"/>
                          <a:ea typeface="华文细黑" panose="02010600040101010101" pitchFamily="65" charset="-122"/>
                        </a:rPr>
                        <a:t>=0时,</a:t>
                      </a: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kern="0" dirty="0">
                          <a:solidFill>
                            <a:srgbClr val="000000"/>
                          </a:solidFill>
                          <a:latin typeface="Times New Roman" panose="02020603050405020304" pitchFamily="65" charset="-122"/>
                          <a:ea typeface="华文细黑" panose="02010600040101010101" pitchFamily="65" charset="-122"/>
                        </a:rPr>
                        <a:t>=0,</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2010" kern="0" dirty="0">
                          <a:solidFill>
                            <a:srgbClr val="000000"/>
                          </a:solidFill>
                          <a:latin typeface="Times New Roman" panose="02020603050405020304" pitchFamily="65" charset="-122"/>
                          <a:ea typeface="华文细黑" panose="02010600040101010101" pitchFamily="65" charset="-122"/>
                        </a:rPr>
                        <a:t>最大;</a:t>
                      </a:r>
                      <a:r>
                        <a:rPr lang="zh-CN" altLang="en-US" sz="2010" i="1" kern="0" dirty="0">
                          <a:solidFill>
                            <a:srgbClr val="000000"/>
                          </a:solidFill>
                          <a:latin typeface="Times New Roman" panose="02020603050405020304" pitchFamily="65" charset="-122"/>
                          <a:ea typeface="华文细黑" panose="02010600040101010101" pitchFamily="65" charset="-122"/>
                        </a:rPr>
                        <a:t>x</a:t>
                      </a:r>
                      <a:r>
                        <a:rPr lang="zh-CN" altLang="en-US" sz="2010" kern="0" dirty="0">
                          <a:solidFill>
                            <a:srgbClr val="000000"/>
                          </a:solidFill>
                          <a:latin typeface="Times New Roman" panose="02020603050405020304" pitchFamily="65" charset="-122"/>
                          <a:ea typeface="华文细黑" panose="02010600040101010101" pitchFamily="65" charset="-122"/>
                        </a:rPr>
                        <a:t>最大时,</a:t>
                      </a: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kern="0" dirty="0">
                          <a:solidFill>
                            <a:srgbClr val="000000"/>
                          </a:solidFill>
                          <a:latin typeface="Times New Roman" panose="02020603050405020304" pitchFamily="65" charset="-122"/>
                          <a:ea typeface="华文细黑" panose="02010600040101010101" pitchFamily="65" charset="-122"/>
                        </a:rPr>
                        <a:t>最大,</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2010" kern="0" dirty="0">
                          <a:solidFill>
                            <a:srgbClr val="000000"/>
                          </a:solidFill>
                          <a:latin typeface="Times New Roman" panose="02020603050405020304" pitchFamily="65" charset="-122"/>
                          <a:ea typeface="华文细黑" panose="02010600040101010101" pitchFamily="65" charset="-122"/>
                        </a:rPr>
                        <a:t>=0</a:t>
                      </a:r>
                      <a:r>
                        <a:rPr lang="en-US" altLang="zh-CN" sz="2010" kern="0" dirty="0">
                          <a:solidFill>
                            <a:srgbClr val="000000"/>
                          </a:solidFill>
                          <a:latin typeface="Times New Roman" panose="02020603050405020304" pitchFamily="65" charset="-122"/>
                          <a:ea typeface="华文细黑" panose="02010600040101010101" pitchFamily="65" charset="-122"/>
                        </a:rPr>
                        <a:t>......</a:t>
                      </a: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3"/>
                  </a:ext>
                </a:extLst>
              </a:tr>
            </a:tbl>
          </a:graphicData>
        </a:graphic>
      </p:graphicFrame>
      <p:pic>
        <p:nvPicPr>
          <p:cNvPr id="4" name="图片 3" descr="textimage4.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3298012" y="977564"/>
            <a:ext cx="3722186" cy="12476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0944686" cy="1913857"/>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10" b="1" kern="0" dirty="0">
                <a:solidFill>
                  <a:srgbClr val="DE0000"/>
                </a:solidFill>
                <a:ea typeface="微软雅黑" panose="020B0503020204020204" pitchFamily="34" charset="-122"/>
              </a:rPr>
              <a:t>例   </a:t>
            </a:r>
            <a:r>
              <a:rPr lang="zh-CN" altLang="en-US" sz="2410" kern="0" dirty="0">
                <a:solidFill>
                  <a:srgbClr val="000000"/>
                </a:solidFill>
                <a:latin typeface="Times New Roman" panose="02020603050405020304"/>
                <a:ea typeface="楷体" panose="02010609060101010101" pitchFamily="49" charset="-122"/>
              </a:rPr>
              <a:t>(2024北京,9,3分)</a:t>
            </a:r>
            <a:r>
              <a:rPr lang="zh-CN" altLang="en-US" sz="2410" kern="0" dirty="0">
                <a:solidFill>
                  <a:srgbClr val="000000"/>
                </a:solidFill>
                <a:latin typeface="Times New Roman" panose="02020603050405020304" pitchFamily="65" charset="-122"/>
                <a:ea typeface="华文细黑" panose="02010600040101010101" pitchFamily="65" charset="-122"/>
              </a:rPr>
              <a:t>图甲为用手机和轻弹簧制作的一个振动装置。手机加速度</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3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传感器记录了手机在竖直方向的振动情况,以向上为正方向,得到手机振动过程中</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加速度</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随时间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变化的曲线为正弦曲线,如图乙所示。下列说法正确的是</a:t>
            </a:r>
            <a:r>
              <a:rPr lang="zh-CN" altLang="en-US" sz="1885" kern="0" spc="52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A.</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=0时,弹簧弹力为0</a:t>
            </a:r>
            <a:endParaRPr lang="zh-CN" altLang="en-US" dirty="0"/>
          </a:p>
        </p:txBody>
      </p:sp>
      <p:pic>
        <p:nvPicPr>
          <p:cNvPr id="3" name="图片 3" descr="textimage11.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7023513" y="1889725"/>
            <a:ext cx="831985" cy="2136890"/>
          </a:xfrm>
          <a:prstGeom prst="rect">
            <a:avLst/>
          </a:prstGeom>
        </p:spPr>
      </p:pic>
      <p:pic>
        <p:nvPicPr>
          <p:cNvPr id="4" name="图片 4" descr="textimage12.jpeg"/>
          <p:cNvPicPr>
            <a:picLocks noChangeAspect="1"/>
          </p:cNvPicPr>
          <p:nvPr/>
        </p:nvPicPr>
        <p:blipFill>
          <a:blip r:embed="rId5"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8010092" y="1797954"/>
            <a:ext cx="3399766" cy="2194237"/>
          </a:xfrm>
          <a:prstGeom prst="rect">
            <a:avLst/>
          </a:prstGeom>
        </p:spPr>
      </p:pic>
      <p:sp>
        <p:nvSpPr>
          <p:cNvPr id="5" name="TextBox 2"/>
          <p:cNvSpPr txBox="1"/>
          <p:nvPr/>
        </p:nvSpPr>
        <p:spPr>
          <a:xfrm>
            <a:off x="468000" y="2309790"/>
            <a:ext cx="11831400" cy="1423788"/>
          </a:xfrm>
          <a:prstGeom prst="rect">
            <a:avLst/>
          </a:prstGeom>
        </p:spPr>
        <p:txBody>
          <a:bodyPr wrap="square" lIns="0" tIns="0" rIns="0" bIns="0" rtlCol="0">
            <a:spAutoFit/>
          </a:bodyPr>
          <a:lstStyle/>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B.</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=0.2</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时,手机位于平衡位置上方</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C.从</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=0至</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=0.2</a:t>
            </a:r>
            <a:r>
              <a:rPr lang="en-US" altLang="zh-CN" sz="2410" kern="0" dirty="0">
                <a:solidFill>
                  <a:srgbClr val="000000"/>
                </a:solidFill>
                <a:latin typeface="Times New Roman" panose="02020603050405020304" pitchFamily="65" charset="-122"/>
                <a:ea typeface="华文细黑" panose="02010600040101010101" pitchFamily="65" charset="-122"/>
              </a:rPr>
              <a:t>s</a:t>
            </a:r>
            <a:r>
              <a:rPr lang="zh-CN" altLang="en-US" sz="2410" kern="0" dirty="0">
                <a:solidFill>
                  <a:srgbClr val="000000"/>
                </a:solidFill>
                <a:latin typeface="Times New Roman" panose="02020603050405020304" pitchFamily="65" charset="-122"/>
                <a:ea typeface="华文细黑" panose="02010600040101010101" pitchFamily="65" charset="-122"/>
              </a:rPr>
              <a:t>,手机的动能增大 </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D.</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随</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变化的关系式为</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=4sin(2.5π</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en-US" altLang="zh-CN" sz="2410"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/s</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150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6" name="文本框 5"/>
          <p:cNvSpPr txBox="1"/>
          <p:nvPr/>
        </p:nvSpPr>
        <p:spPr>
          <a:xfrm>
            <a:off x="10476582" y="1305384"/>
            <a:ext cx="540385" cy="582019"/>
          </a:xfrm>
          <a:prstGeom prst="rect">
            <a:avLst/>
          </a:prstGeom>
          <a:noFill/>
        </p:spPr>
        <p:txBody>
          <a:bodyPr wrap="square" rtlCol="0" anchor="t">
            <a:spAutoFit/>
          </a:bodyPr>
          <a:lstStyle/>
          <a:p>
            <a:pPr marL="0" indent="0" eaLnBrk="0" latinLnBrk="1" hangingPunct="0">
              <a:lnSpc>
                <a:spcPct val="150000"/>
              </a:lnSpc>
              <a:spcBef>
                <a:spcPts val="145"/>
              </a:spcBef>
              <a:buNone/>
            </a:pPr>
            <a:r>
              <a:rPr lang="zh-CN" altLang="en-US" sz="2410" b="1" kern="0" dirty="0">
                <a:solidFill>
                  <a:srgbClr val="C00000"/>
                </a:solidFill>
                <a:latin typeface="Times New Roman" panose="02020603050405020304" pitchFamily="65" charset="-122"/>
                <a:ea typeface="楷体_GB2312" pitchFamily="65" charset="-122"/>
                <a:sym typeface="+mn-ea"/>
              </a:rPr>
              <a:t>D</a:t>
            </a:r>
          </a:p>
        </p:txBody>
      </p:sp>
      <p:sp>
        <p:nvSpPr>
          <p:cNvPr id="7" name="TextBox 2">
            <a:extLst>
              <a:ext uri="{FF2B5EF4-FFF2-40B4-BE49-F238E27FC236}">
                <a16:creationId xmlns:a16="http://schemas.microsoft.com/office/drawing/2014/main" id="{0A88F4D8-0CDC-426B-AF3D-C0C611512C7F}"/>
              </a:ext>
            </a:extLst>
          </p:cNvPr>
          <p:cNvSpPr txBox="1"/>
          <p:nvPr/>
        </p:nvSpPr>
        <p:spPr>
          <a:xfrm>
            <a:off x="468000" y="3924325"/>
            <a:ext cx="11831400" cy="2524089"/>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10" b="1" kern="0" dirty="0">
                <a:solidFill>
                  <a:srgbClr val="DE0000"/>
                </a:solidFill>
                <a:ea typeface="微软雅黑" panose="020B0503020204020204" pitchFamily="34" charset="-122"/>
              </a:rPr>
              <a:t>析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=0时,手机加速度</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=0,手机所受弹簧的弹力</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等于手机的重力</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mg</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A错</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时,</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手机加速度方向向上,由振动特点</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与</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方向相反可得手机位于平衡位置的下方,</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B错</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eaLnBrk="0" latinLnBrk="1" hangingPunct="0">
              <a:lnSpc>
                <a:spcPct val="130000"/>
              </a:lnSpc>
              <a:spcBef>
                <a:spcPts val="145"/>
              </a:spcBef>
            </a:pP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从</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=0至</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=0.2</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,手机由平衡位置运动至最低点,速度由最大值减为零,手机的动能减</a:t>
            </a:r>
            <a:br>
              <a:rPr dirty="0">
                <a:latin typeface="Times New Roman" panose="02020603050405020304" pitchFamily="18" charset="0"/>
                <a:ea typeface="华文细黑" panose="02010600040101010101" pitchFamily="2"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小,</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C错</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。设</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随</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变化的关系式为</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in (</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ωt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φ</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,其中</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ω</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3090" kern="0" spc="211"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rad/s=2.5π rad/s,</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1815" kern="0" baseline="-15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=4</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pPr eaLnBrk="0" latinLnBrk="1" hangingPunct="0">
              <a:lnSpc>
                <a:spcPct val="130000"/>
              </a:lnSpc>
              <a:spcBef>
                <a:spcPts val="145"/>
              </a:spcBef>
            </a:pP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φ</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=0,可得</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=4</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in (2.5π</a:t>
            </a:r>
            <a:r>
              <a:rPr lang="zh-CN" altLang="en-US" sz="2410" i="1"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m</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a:t>
            </a:r>
            <a:r>
              <a:rPr lang="zh-CN" altLang="en-US" sz="2410" kern="0" baseline="5900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sz="2410" kern="0"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D正确</a:t>
            </a:r>
            <a:r>
              <a:rPr lang="zh-CN" altLang="en-US" sz="2410" kern="0" dirty="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8" name="对象 7">
            <a:extLst>
              <a:ext uri="{FF2B5EF4-FFF2-40B4-BE49-F238E27FC236}">
                <a16:creationId xmlns:a16="http://schemas.microsoft.com/office/drawing/2014/main" id="{AA8E36DB-7738-4081-8BAD-605B36B06266}"/>
              </a:ext>
            </a:extLst>
          </p:cNvPr>
          <p:cNvGraphicFramePr>
            <a:graphicFrameLocks noChangeAspect="1"/>
          </p:cNvGraphicFramePr>
          <p:nvPr>
            <p:extLst>
              <p:ext uri="{D42A27DB-BD31-4B8C-83A1-F6EECF244321}">
                <p14:modId xmlns:p14="http://schemas.microsoft.com/office/powerpoint/2010/main" val="4141956677"/>
              </p:ext>
            </p:extLst>
          </p:nvPr>
        </p:nvGraphicFramePr>
        <p:xfrm>
          <a:off x="7876989" y="5483421"/>
          <a:ext cx="367345" cy="576064"/>
        </p:xfrm>
        <a:graphic>
          <a:graphicData uri="http://schemas.openxmlformats.org/presentationml/2006/ole">
            <mc:AlternateContent xmlns:mc="http://schemas.openxmlformats.org/markup-compatibility/2006">
              <mc:Choice xmlns:v="urn:schemas-microsoft-com:vml" Requires="v">
                <p:oleObj spid="_x0000_s32778" name="Equation" r:id="rId6" imgW="10972800" imgH="17373600" progId="Equation.DSMT4">
                  <p:embed/>
                </p:oleObj>
              </mc:Choice>
              <mc:Fallback>
                <p:oleObj name="Equation" r:id="rId6" imgW="10972800" imgH="17373600" progId="Equation.DSMT4">
                  <p:embed/>
                  <p:pic>
                    <p:nvPicPr>
                      <p:cNvPr id="3" name="对象 2">
                        <a:extLst>
                          <a:ext uri="{FF2B5EF4-FFF2-40B4-BE49-F238E27FC236}">
                            <a16:creationId xmlns:a16="http://schemas.microsoft.com/office/drawing/2014/main" id="{533E1EC8-112A-4542-95E6-B7BBAC260D90}"/>
                          </a:ext>
                        </a:extLst>
                      </p:cNvPr>
                      <p:cNvPicPr>
                        <a:picLocks noChangeAspect="1"/>
                      </p:cNvPicPr>
                      <p:nvPr/>
                    </p:nvPicPr>
                    <p:blipFill>
                      <a:blip r:embed="rId7"/>
                      <a:stretch>
                        <a:fillRect/>
                      </a:stretch>
                    </p:blipFill>
                    <p:spPr>
                      <a:xfrm>
                        <a:off x="7876989" y="5483421"/>
                        <a:ext cx="367345" cy="57606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6430863"/>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要点2　单摆</a:t>
            </a:r>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1.单摆做简谐运动的条件</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摆线为不可伸缩的轻质细线;</a:t>
            </a: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不计空气阻力;</a:t>
            </a:r>
            <a:r>
              <a:rPr lang="zh-CN" altLang="en-US" sz="2410" u="sng" kern="0" dirty="0">
                <a:solidFill>
                  <a:srgbClr val="000000"/>
                </a:solidFill>
                <a:latin typeface="Times New Roman" panose="02020603050405020304"/>
                <a:ea typeface="华文细黑" panose="02010600040101010101" pitchFamily="65" charset="-122"/>
              </a:rPr>
              <a:t>③</a:t>
            </a:r>
            <a:r>
              <a:rPr lang="zh-CN" altLang="en-US" sz="2410" u="sng" kern="0" dirty="0">
                <a:solidFill>
                  <a:srgbClr val="000000"/>
                </a:solidFill>
                <a:latin typeface="Times New Roman" panose="02020603050405020304" pitchFamily="65" charset="-122"/>
                <a:ea typeface="华文细黑" panose="02010600040101010101" pitchFamily="65" charset="-122"/>
              </a:rPr>
              <a:t>最大摆角</a:t>
            </a:r>
            <a:r>
              <a:rPr lang="zh-CN" altLang="en-US" sz="2410" i="1" u="sng" kern="0" dirty="0">
                <a:solidFill>
                  <a:srgbClr val="000000"/>
                </a:solidFill>
                <a:latin typeface="Times New Roman" panose="02020603050405020304" pitchFamily="65" charset="-122"/>
                <a:ea typeface="华文细黑" panose="02010600040101010101" pitchFamily="65" charset="-122"/>
              </a:rPr>
              <a:t>θ</a:t>
            </a:r>
            <a:r>
              <a:rPr lang="zh-CN" altLang="en-US" sz="1815" u="sng" kern="0" baseline="-15000" dirty="0">
                <a:solidFill>
                  <a:srgbClr val="000000"/>
                </a:solidFill>
                <a:latin typeface="Times New Roman" panose="02020603050405020304" pitchFamily="65" charset="-122"/>
                <a:ea typeface="华文细黑" panose="02010600040101010101" pitchFamily="65" charset="-122"/>
              </a:rPr>
              <a:t>m</a:t>
            </a:r>
            <a:r>
              <a:rPr lang="zh-CN" altLang="en-US" sz="2410" u="sng" kern="0" dirty="0">
                <a:solidFill>
                  <a:srgbClr val="000000"/>
                </a:solidFill>
                <a:latin typeface="黑体" panose="02010609060101010101"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5</a:t>
            </a:r>
            <a:r>
              <a:rPr lang="zh-CN" altLang="en-US" sz="2410" u="sng" kern="0" dirty="0">
                <a:solidFill>
                  <a:srgbClr val="000000"/>
                </a:solidFill>
                <a:latin typeface="Arial Narrow" panose="020B0606020202030204" pitchFamily="65" charset="-122"/>
                <a:ea typeface="Arial Unicode MS"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2.单摆的受力特征</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(1)回复力:由摆球重力沿垂直于摆线方向的分力提供,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回</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mg</a:t>
            </a:r>
            <a:r>
              <a:rPr lang="zh-CN" altLang="en-US" sz="2410" kern="0" dirty="0">
                <a:solidFill>
                  <a:srgbClr val="000000"/>
                </a:solidFill>
                <a:latin typeface="Times New Roman" panose="02020603050405020304" pitchFamily="65" charset="-122"/>
                <a:ea typeface="华文细黑" panose="02010600040101010101" pitchFamily="65" charset="-122"/>
              </a:rPr>
              <a:t>sin</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361"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kx</a:t>
            </a:r>
            <a:r>
              <a:rPr lang="zh-CN" altLang="en-US" sz="2410" kern="0" dirty="0">
                <a:solidFill>
                  <a:srgbClr val="000000"/>
                </a:solidFill>
                <a:latin typeface="Times New Roman" panose="02020603050405020304" pitchFamily="65" charset="-122"/>
                <a:ea typeface="华文细黑" panose="02010600040101010101" pitchFamily="65" charset="-122"/>
              </a:rPr>
              <a:t>,负号表</a:t>
            </a:r>
            <a:endParaRPr lang="zh-CN" altLang="en-US" dirty="0"/>
          </a:p>
          <a:p>
            <a:pPr marL="0" indent="0" eaLnBrk="0" latinLnBrk="1" hangingPunct="0">
              <a:lnSpc>
                <a:spcPct val="12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示回复力方向与位移方向相反。</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(2)向心力:</a:t>
            </a:r>
            <a:r>
              <a:rPr lang="zh-CN" altLang="en-US" sz="2410" u="sng" kern="0" dirty="0">
                <a:solidFill>
                  <a:srgbClr val="000000"/>
                </a:solidFill>
                <a:latin typeface="Times New Roman" panose="02020603050405020304" pitchFamily="65" charset="-122"/>
                <a:ea typeface="华文细黑" panose="02010600040101010101" pitchFamily="65" charset="-122"/>
              </a:rPr>
              <a:t>由摆线的张力和摆球重力沿摆线方向分力的合力提供</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向</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mg</a:t>
            </a:r>
            <a:r>
              <a:rPr lang="zh-CN" altLang="en-US" sz="2410" kern="0" dirty="0">
                <a:solidFill>
                  <a:srgbClr val="000000"/>
                </a:solidFill>
                <a:latin typeface="Times New Roman" panose="02020603050405020304" pitchFamily="65" charset="-122"/>
                <a:ea typeface="华文细黑" panose="02010600040101010101" pitchFamily="65" charset="-122"/>
              </a:rPr>
              <a:t> cos </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(3)两点说明</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20000"/>
              </a:lnSpc>
              <a:spcBef>
                <a:spcPts val="145"/>
              </a:spcBef>
            </a:pPr>
            <a:r>
              <a:rPr lang="zh-CN" altLang="en-US" sz="2410" kern="0" dirty="0">
                <a:solidFill>
                  <a:srgbClr val="000000"/>
                </a:solidFill>
                <a:latin typeface="Times New Roman" panose="02020603050405020304"/>
                <a:ea typeface="华文细黑" panose="02010600040101010101" pitchFamily="65" charset="-122"/>
              </a:rPr>
              <a:t>①</a:t>
            </a:r>
            <a:r>
              <a:rPr lang="zh-CN" altLang="en-US" sz="2410" kern="0" dirty="0">
                <a:solidFill>
                  <a:srgbClr val="000000"/>
                </a:solidFill>
                <a:latin typeface="Times New Roman" panose="02020603050405020304" pitchFamily="65" charset="-122"/>
                <a:ea typeface="华文细黑" panose="02010600040101010101" pitchFamily="65" charset="-122"/>
              </a:rPr>
              <a:t>当摆球在最高点时,</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向</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20" kern="0" spc="83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=0,</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mg</a:t>
            </a:r>
            <a:r>
              <a:rPr lang="zh-CN" altLang="en-US" sz="2410" kern="0" dirty="0">
                <a:solidFill>
                  <a:srgbClr val="000000"/>
                </a:solidFill>
                <a:latin typeface="Times New Roman" panose="02020603050405020304" pitchFamily="65" charset="-122"/>
                <a:ea typeface="华文细黑" panose="02010600040101010101" pitchFamily="65" charset="-122"/>
              </a:rPr>
              <a:t> cos </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1815" kern="0" baseline="-1500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a:ea typeface="华文细黑" panose="02010600040101010101" pitchFamily="65" charset="-122"/>
              </a:rPr>
              <a:t>②</a:t>
            </a:r>
            <a:r>
              <a:rPr lang="zh-CN" altLang="en-US" sz="2410" kern="0" dirty="0">
                <a:solidFill>
                  <a:srgbClr val="000000"/>
                </a:solidFill>
                <a:latin typeface="Times New Roman" panose="02020603050405020304" pitchFamily="65" charset="-122"/>
                <a:ea typeface="华文细黑" panose="02010600040101010101" pitchFamily="65" charset="-122"/>
              </a:rPr>
              <a:t>当摆球在最低点时</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向</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220" kern="0" spc="233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向</a:t>
            </a:r>
            <a:r>
              <a:rPr lang="zh-CN" altLang="en-US" sz="2410" kern="0" dirty="0">
                <a:solidFill>
                  <a:srgbClr val="000000"/>
                </a:solidFill>
                <a:latin typeface="Times New Roman" panose="02020603050405020304" pitchFamily="65" charset="-122"/>
                <a:ea typeface="华文细黑" panose="02010600040101010101" pitchFamily="65" charset="-122"/>
              </a:rPr>
              <a:t>最大,</a:t>
            </a:r>
            <a:endParaRPr lang="zh-CN" altLang="en-US" dirty="0">
              <a:solidFill>
                <a:prstClr val="black"/>
              </a:solidFill>
            </a:endParaRPr>
          </a:p>
          <a:p>
            <a:pPr lvl="0" eaLnBrk="0" latinLnBrk="1" hangingPunct="0">
              <a:lnSpc>
                <a:spcPct val="120000"/>
              </a:lnSpc>
            </a:pP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mg</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3220" kern="0" spc="68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solidFill>
                <a:prstClr val="black"/>
              </a:solidFill>
            </a:endParaRPr>
          </a:p>
          <a:p>
            <a:pPr lvl="0" eaLnBrk="0" latinLnBrk="1" hangingPunct="0">
              <a:lnSpc>
                <a:spcPct val="120000"/>
              </a:lnSpc>
              <a:spcBef>
                <a:spcPts val="95"/>
              </a:spcBef>
            </a:pPr>
            <a:r>
              <a:rPr lang="zh-CN" altLang="en-US" sz="2410" kern="0" dirty="0">
                <a:solidFill>
                  <a:srgbClr val="000000"/>
                </a:solidFill>
                <a:latin typeface="Times New Roman" panose="02020603050405020304" pitchFamily="65" charset="-122"/>
                <a:ea typeface="华文细黑" panose="02010600040101010101" pitchFamily="65" charset="-122"/>
              </a:rPr>
              <a:t>(4)单摆是一个理想化模型,做简谐运动的周期为</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=2π</a:t>
            </a:r>
            <a:r>
              <a:rPr lang="zh-CN" altLang="en-US" sz="3545" kern="0" spc="5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,与单摆的振幅</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、摆球质量</a:t>
            </a:r>
            <a:r>
              <a:rPr lang="zh-CN" altLang="en-US" sz="2410" i="1" kern="0" dirty="0">
                <a:solidFill>
                  <a:srgbClr val="000000"/>
                </a:solidFill>
                <a:latin typeface="Times New Roman" panose="02020603050405020304" pitchFamily="65" charset="-122"/>
                <a:ea typeface="华文细黑" panose="02010600040101010101" pitchFamily="65" charset="-122"/>
              </a:rPr>
              <a:t>m</a:t>
            </a:r>
            <a:endParaRPr lang="zh-CN" altLang="en-US" dirty="0">
              <a:solidFill>
                <a:prstClr val="black"/>
              </a:solidFill>
            </a:endParaRPr>
          </a:p>
          <a:p>
            <a:pPr lvl="0" eaLnBrk="0" latinLnBrk="1" hangingPunct="0">
              <a:lnSpc>
                <a:spcPct val="120000"/>
              </a:lnSpc>
              <a:spcBef>
                <a:spcPts val="75"/>
              </a:spcBef>
            </a:pPr>
            <a:r>
              <a:rPr lang="zh-CN" altLang="en-US" sz="2410" kern="0" dirty="0">
                <a:solidFill>
                  <a:srgbClr val="000000"/>
                </a:solidFill>
                <a:latin typeface="Times New Roman" panose="02020603050405020304" pitchFamily="65" charset="-122"/>
                <a:ea typeface="华文细黑" panose="02010600040101010101" pitchFamily="65" charset="-122"/>
              </a:rPr>
              <a:t>无关,</a:t>
            </a:r>
            <a:r>
              <a:rPr lang="zh-CN" altLang="en-US" sz="2410" u="sng" kern="0" dirty="0">
                <a:solidFill>
                  <a:srgbClr val="000000"/>
                </a:solidFill>
                <a:latin typeface="Times New Roman" panose="02020603050405020304" pitchFamily="65" charset="-122"/>
                <a:ea typeface="华文细黑" panose="02010600040101010101" pitchFamily="65" charset="-122"/>
              </a:rPr>
              <a:t>式中的</a:t>
            </a:r>
            <a:r>
              <a:rPr lang="zh-CN" altLang="en-US" sz="2410" i="1" u="sng" kern="0" dirty="0">
                <a:solidFill>
                  <a:srgbClr val="000000"/>
                </a:solidFill>
                <a:latin typeface="Times New Roman" panose="02020603050405020304" pitchFamily="65" charset="-122"/>
                <a:ea typeface="华文细黑" panose="02010600040101010101" pitchFamily="65" charset="-122"/>
              </a:rPr>
              <a:t>g</a:t>
            </a:r>
            <a:r>
              <a:rPr lang="zh-CN" altLang="en-US" sz="2410" u="sng" kern="0" dirty="0">
                <a:solidFill>
                  <a:srgbClr val="000000"/>
                </a:solidFill>
                <a:latin typeface="Times New Roman" panose="02020603050405020304" pitchFamily="65" charset="-122"/>
                <a:ea typeface="华文细黑" panose="02010600040101010101" pitchFamily="65" charset="-122"/>
              </a:rPr>
              <a:t>为单摆所处位置的重力加速度</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solidFill>
                <a:prstClr val="black"/>
              </a:solidFill>
            </a:endParaRPr>
          </a:p>
          <a:p>
            <a:pPr marL="0" indent="0" eaLnBrk="0" latinLnBrk="1" hangingPunct="0">
              <a:lnSpc>
                <a:spcPct val="120000"/>
              </a:lnSpc>
              <a:spcBef>
                <a:spcPts val="145"/>
              </a:spcBef>
              <a:buNone/>
            </a:pP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200392266"/>
              </p:ext>
            </p:extLst>
          </p:nvPr>
        </p:nvGraphicFramePr>
        <p:xfrm>
          <a:off x="9246344" y="2124125"/>
          <a:ext cx="438150" cy="657225"/>
        </p:xfrm>
        <a:graphic>
          <a:graphicData uri="http://schemas.openxmlformats.org/presentationml/2006/ole">
            <mc:AlternateContent xmlns:mc="http://schemas.openxmlformats.org/markup-compatibility/2006">
              <mc:Choice xmlns:v="urn:schemas-microsoft-com:vml" Requires="v">
                <p:oleObj spid="_x0000_s7210" name="Equation" r:id="rId4" imgW="11582400" imgH="17373600" progId="">
                  <p:embed/>
                </p:oleObj>
              </mc:Choice>
              <mc:Fallback>
                <p:oleObj name="Equation" r:id="rId4" imgW="11582400" imgH="17373600" progId="">
                  <p:embed/>
                  <p:pic>
                    <p:nvPicPr>
                      <p:cNvPr id="0" name="图片 7168"/>
                      <p:cNvPicPr>
                        <a:picLocks noChangeAspect="1"/>
                      </p:cNvPicPr>
                      <p:nvPr/>
                    </p:nvPicPr>
                    <p:blipFill>
                      <a:blip r:embed="rId5"/>
                      <a:stretch>
                        <a:fillRect/>
                      </a:stretch>
                    </p:blipFill>
                    <p:spPr>
                      <a:xfrm>
                        <a:off x="9246344" y="2124125"/>
                        <a:ext cx="438150" cy="657225"/>
                      </a:xfrm>
                      <a:prstGeom prst="rect">
                        <a:avLst/>
                      </a:prstGeom>
                      <a:noFill/>
                      <a:ln w="9525">
                        <a:noFill/>
                      </a:ln>
                    </p:spPr>
                  </p:pic>
                </p:oleObj>
              </mc:Fallback>
            </mc:AlternateContent>
          </a:graphicData>
        </a:graphic>
      </p:graphicFrame>
      <p:graphicFrame>
        <p:nvGraphicFramePr>
          <p:cNvPr id="5" name="对象 4">
            <a:extLst>
              <a:ext uri="{FF2B5EF4-FFF2-40B4-BE49-F238E27FC236}">
                <a16:creationId xmlns:a16="http://schemas.microsoft.com/office/drawing/2014/main" id="{C5ADA929-0381-4446-9EBD-C3C822034723}"/>
              </a:ext>
            </a:extLst>
          </p:cNvPr>
          <p:cNvGraphicFramePr>
            <a:graphicFrameLocks noChangeAspect="1"/>
          </p:cNvGraphicFramePr>
          <p:nvPr>
            <p:extLst>
              <p:ext uri="{D42A27DB-BD31-4B8C-83A1-F6EECF244321}">
                <p14:modId xmlns:p14="http://schemas.microsoft.com/office/powerpoint/2010/main" val="4220857669"/>
              </p:ext>
            </p:extLst>
          </p:nvPr>
        </p:nvGraphicFramePr>
        <p:xfrm>
          <a:off x="3811274" y="4044430"/>
          <a:ext cx="514349" cy="695324"/>
        </p:xfrm>
        <a:graphic>
          <a:graphicData uri="http://schemas.openxmlformats.org/presentationml/2006/ole">
            <mc:AlternateContent xmlns:mc="http://schemas.openxmlformats.org/markup-compatibility/2006">
              <mc:Choice xmlns:v="urn:schemas-microsoft-com:vml" Requires="v">
                <p:oleObj spid="_x0000_s7211" name="Equation" r:id="rId6" imgW="13716000" imgH="18288000" progId="">
                  <p:embed/>
                </p:oleObj>
              </mc:Choice>
              <mc:Fallback>
                <p:oleObj name="Equation" r:id="rId6" imgW="13716000" imgH="18288000" progId="">
                  <p:embed/>
                  <p:pic>
                    <p:nvPicPr>
                      <p:cNvPr id="4" name="对象 3"/>
                      <p:cNvPicPr>
                        <a:picLocks noChangeAspect="1"/>
                      </p:cNvPicPr>
                      <p:nvPr/>
                    </p:nvPicPr>
                    <p:blipFill>
                      <a:blip r:embed="rId7"/>
                      <a:stretch>
                        <a:fillRect/>
                      </a:stretch>
                    </p:blipFill>
                    <p:spPr>
                      <a:xfrm>
                        <a:off x="3811274" y="4044430"/>
                        <a:ext cx="514349" cy="695324"/>
                      </a:xfrm>
                      <a:prstGeom prst="rect">
                        <a:avLst/>
                      </a:prstGeom>
                      <a:noFill/>
                      <a:ln w="9525">
                        <a:noFill/>
                      </a:ln>
                    </p:spPr>
                  </p:pic>
                </p:oleObj>
              </mc:Fallback>
            </mc:AlternateContent>
          </a:graphicData>
        </a:graphic>
      </p:graphicFrame>
      <p:graphicFrame>
        <p:nvGraphicFramePr>
          <p:cNvPr id="6" name="对象 5">
            <a:extLst>
              <a:ext uri="{FF2B5EF4-FFF2-40B4-BE49-F238E27FC236}">
                <a16:creationId xmlns:a16="http://schemas.microsoft.com/office/drawing/2014/main" id="{41DF2AA1-5128-4F1A-9D7C-AE91295B955B}"/>
              </a:ext>
            </a:extLst>
          </p:cNvPr>
          <p:cNvGraphicFramePr>
            <a:graphicFrameLocks noChangeAspect="1"/>
          </p:cNvGraphicFramePr>
          <p:nvPr>
            <p:extLst>
              <p:ext uri="{D42A27DB-BD31-4B8C-83A1-F6EECF244321}">
                <p14:modId xmlns:p14="http://schemas.microsoft.com/office/powerpoint/2010/main" val="937157718"/>
              </p:ext>
            </p:extLst>
          </p:nvPr>
        </p:nvGraphicFramePr>
        <p:xfrm>
          <a:off x="9798159" y="4044430"/>
          <a:ext cx="704849" cy="695324"/>
        </p:xfrm>
        <a:graphic>
          <a:graphicData uri="http://schemas.openxmlformats.org/presentationml/2006/ole">
            <mc:AlternateContent xmlns:mc="http://schemas.openxmlformats.org/markup-compatibility/2006">
              <mc:Choice xmlns:v="urn:schemas-microsoft-com:vml" Requires="v">
                <p:oleObj spid="_x0000_s7212" name="Equation" r:id="rId8" imgW="18592800" imgH="18288000" progId="">
                  <p:embed/>
                </p:oleObj>
              </mc:Choice>
              <mc:Fallback>
                <p:oleObj name="Equation" r:id="rId8" imgW="18592800" imgH="18288000" progId="">
                  <p:embed/>
                  <p:pic>
                    <p:nvPicPr>
                      <p:cNvPr id="5" name="对象 4"/>
                      <p:cNvPicPr>
                        <a:picLocks noChangeAspect="1"/>
                      </p:cNvPicPr>
                      <p:nvPr/>
                    </p:nvPicPr>
                    <p:blipFill>
                      <a:blip r:embed="rId9"/>
                      <a:stretch>
                        <a:fillRect/>
                      </a:stretch>
                    </p:blipFill>
                    <p:spPr>
                      <a:xfrm>
                        <a:off x="9798159" y="4044430"/>
                        <a:ext cx="704849" cy="695324"/>
                      </a:xfrm>
                      <a:prstGeom prst="rect">
                        <a:avLst/>
                      </a:prstGeom>
                      <a:noFill/>
                      <a:ln w="9525">
                        <a:noFill/>
                      </a:ln>
                    </p:spPr>
                  </p:pic>
                </p:oleObj>
              </mc:Fallback>
            </mc:AlternateContent>
          </a:graphicData>
        </a:graphic>
      </p:graphicFrame>
      <p:graphicFrame>
        <p:nvGraphicFramePr>
          <p:cNvPr id="7" name="对象 6">
            <a:extLst>
              <a:ext uri="{FF2B5EF4-FFF2-40B4-BE49-F238E27FC236}">
                <a16:creationId xmlns:a16="http://schemas.microsoft.com/office/drawing/2014/main" id="{97F9370A-2CCD-4C73-988A-7251BBF7E581}"/>
              </a:ext>
            </a:extLst>
          </p:cNvPr>
          <p:cNvGraphicFramePr>
            <a:graphicFrameLocks noChangeAspect="1"/>
          </p:cNvGraphicFramePr>
          <p:nvPr>
            <p:extLst>
              <p:ext uri="{D42A27DB-BD31-4B8C-83A1-F6EECF244321}">
                <p14:modId xmlns:p14="http://schemas.microsoft.com/office/powerpoint/2010/main" val="2611736117"/>
              </p:ext>
            </p:extLst>
          </p:nvPr>
        </p:nvGraphicFramePr>
        <p:xfrm>
          <a:off x="1665715" y="4716413"/>
          <a:ext cx="495300" cy="695324"/>
        </p:xfrm>
        <a:graphic>
          <a:graphicData uri="http://schemas.openxmlformats.org/presentationml/2006/ole">
            <mc:AlternateContent xmlns:mc="http://schemas.openxmlformats.org/markup-compatibility/2006">
              <mc:Choice xmlns:v="urn:schemas-microsoft-com:vml" Requires="v">
                <p:oleObj spid="_x0000_s7213" name="Equation" r:id="rId10" imgW="13106400" imgH="18288000" progId="">
                  <p:embed/>
                </p:oleObj>
              </mc:Choice>
              <mc:Fallback>
                <p:oleObj name="Equation" r:id="rId10" imgW="13106400" imgH="18288000" progId="">
                  <p:embed/>
                  <p:pic>
                    <p:nvPicPr>
                      <p:cNvPr id="6" name="对象 5"/>
                      <p:cNvPicPr>
                        <a:picLocks noChangeAspect="1"/>
                      </p:cNvPicPr>
                      <p:nvPr/>
                    </p:nvPicPr>
                    <p:blipFill>
                      <a:blip r:embed="rId11"/>
                      <a:stretch>
                        <a:fillRect/>
                      </a:stretch>
                    </p:blipFill>
                    <p:spPr>
                      <a:xfrm>
                        <a:off x="1665715" y="4716413"/>
                        <a:ext cx="495300" cy="695324"/>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CAC41F14-CEFC-4FF9-9288-242011BB4688}"/>
              </a:ext>
            </a:extLst>
          </p:cNvPr>
          <p:cNvGraphicFramePr>
            <a:graphicFrameLocks noChangeAspect="1"/>
          </p:cNvGraphicFramePr>
          <p:nvPr>
            <p:extLst>
              <p:ext uri="{D42A27DB-BD31-4B8C-83A1-F6EECF244321}">
                <p14:modId xmlns:p14="http://schemas.microsoft.com/office/powerpoint/2010/main" val="1708026014"/>
              </p:ext>
            </p:extLst>
          </p:nvPr>
        </p:nvGraphicFramePr>
        <p:xfrm>
          <a:off x="7363593" y="5292477"/>
          <a:ext cx="457199" cy="790574"/>
        </p:xfrm>
        <a:graphic>
          <a:graphicData uri="http://schemas.openxmlformats.org/presentationml/2006/ole">
            <mc:AlternateContent xmlns:mc="http://schemas.openxmlformats.org/markup-compatibility/2006">
              <mc:Choice xmlns:v="urn:schemas-microsoft-com:vml" Requires="v">
                <p:oleObj spid="_x0000_s7214" name="Equation" r:id="rId12" imgW="12192000" imgH="21031200" progId="">
                  <p:embed/>
                </p:oleObj>
              </mc:Choice>
              <mc:Fallback>
                <p:oleObj name="Equation" r:id="rId12" imgW="12192000" imgH="21031200" progId="">
                  <p:embed/>
                  <p:pic>
                    <p:nvPicPr>
                      <p:cNvPr id="7" name="对象 6"/>
                      <p:cNvPicPr>
                        <a:picLocks noChangeAspect="1"/>
                      </p:cNvPicPr>
                      <p:nvPr/>
                    </p:nvPicPr>
                    <p:blipFill>
                      <a:blip r:embed="rId13"/>
                      <a:stretch>
                        <a:fillRect/>
                      </a:stretch>
                    </p:blipFill>
                    <p:spPr>
                      <a:xfrm>
                        <a:off x="7363593" y="5292477"/>
                        <a:ext cx="457199" cy="790574"/>
                      </a:xfrm>
                      <a:prstGeom prst="rect">
                        <a:avLst/>
                      </a:prstGeom>
                      <a:noFill/>
                      <a:ln w="9525">
                        <a:noFill/>
                      </a:ln>
                    </p:spPr>
                  </p:pic>
                </p:oleObj>
              </mc:Fallback>
            </mc:AlternateContent>
          </a:graphicData>
        </a:graphic>
      </p:graphicFrame>
      <p:pic>
        <p:nvPicPr>
          <p:cNvPr id="9" name="图片 4" descr="textimage10.jpeg">
            <a:extLst>
              <a:ext uri="{FF2B5EF4-FFF2-40B4-BE49-F238E27FC236}">
                <a16:creationId xmlns:a16="http://schemas.microsoft.com/office/drawing/2014/main" id="{5942D993-F67E-4268-8ACA-91DF4FC527C4}"/>
              </a:ext>
            </a:extLst>
          </p:cNvPr>
          <p:cNvPicPr>
            <a:picLocks noChangeAspect="1"/>
          </p:cNvPicPr>
          <p:nvPr/>
        </p:nvPicPr>
        <p:blipFill rotWithShape="1">
          <a:blip r:embed="rId14"/>
          <a:srcRect r="-5310" b="10353"/>
          <a:stretch/>
        </p:blipFill>
        <p:spPr>
          <a:xfrm>
            <a:off x="10411054" y="85750"/>
            <a:ext cx="1289134" cy="2209527"/>
          </a:xfrm>
          <a:prstGeom prst="rect">
            <a:avLst/>
          </a:prstGeom>
        </p:spPr>
      </p:pic>
    </p:spTree>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CE4F98AF-DD46-4EF0-A685-5D1452FC3485}">
  <ds:schemaRefs/>
</ds:datastoreItem>
</file>

<file path=customXml/itemProps10.xml><?xml version="1.0" encoding="utf-8"?>
<ds:datastoreItem xmlns:ds="http://schemas.openxmlformats.org/officeDocument/2006/customXml" ds:itemID="{E731E1FF-D46F-4AB4-B486-D1B4F7C407DD}">
  <ds:schemaRefs/>
</ds:datastoreItem>
</file>

<file path=customXml/itemProps11.xml><?xml version="1.0" encoding="utf-8"?>
<ds:datastoreItem xmlns:ds="http://schemas.openxmlformats.org/officeDocument/2006/customXml" ds:itemID="{6C849281-E361-4618-AE4B-7DF1AFE76C6F}">
  <ds:schemaRefs/>
</ds:datastoreItem>
</file>

<file path=customXml/itemProps12.xml><?xml version="1.0" encoding="utf-8"?>
<ds:datastoreItem xmlns:ds="http://schemas.openxmlformats.org/officeDocument/2006/customXml" ds:itemID="{D9B03137-D54E-4ED4-8C16-22E2A7A7F0A7}">
  <ds:schemaRefs/>
</ds:datastoreItem>
</file>

<file path=customXml/itemProps13.xml><?xml version="1.0" encoding="utf-8"?>
<ds:datastoreItem xmlns:ds="http://schemas.openxmlformats.org/officeDocument/2006/customXml" ds:itemID="{F8E13615-3D71-4DBB-B56F-258C50F9D4CA}">
  <ds:schemaRefs/>
</ds:datastoreItem>
</file>

<file path=customXml/itemProps14.xml><?xml version="1.0" encoding="utf-8"?>
<ds:datastoreItem xmlns:ds="http://schemas.openxmlformats.org/officeDocument/2006/customXml" ds:itemID="{B8C1374D-84C3-4972-92F7-C61C3E8E9FC1}">
  <ds:schemaRefs/>
</ds:datastoreItem>
</file>

<file path=customXml/itemProps15.xml><?xml version="1.0" encoding="utf-8"?>
<ds:datastoreItem xmlns:ds="http://schemas.openxmlformats.org/officeDocument/2006/customXml" ds:itemID="{BB08CC6E-6CF8-4463-B8FF-CA7FFDAD7A3A}">
  <ds:schemaRefs/>
</ds:datastoreItem>
</file>

<file path=customXml/itemProps16.xml><?xml version="1.0" encoding="utf-8"?>
<ds:datastoreItem xmlns:ds="http://schemas.openxmlformats.org/officeDocument/2006/customXml" ds:itemID="{2E591250-FE9D-42A1-83F8-82A0970F91C4}">
  <ds:schemaRefs/>
</ds:datastoreItem>
</file>

<file path=customXml/itemProps17.xml><?xml version="1.0" encoding="utf-8"?>
<ds:datastoreItem xmlns:ds="http://schemas.openxmlformats.org/officeDocument/2006/customXml" ds:itemID="{F9549A0C-790A-4194-B8FC-E33251B706D0}">
  <ds:schemaRefs/>
</ds:datastoreItem>
</file>

<file path=customXml/itemProps18.xml><?xml version="1.0" encoding="utf-8"?>
<ds:datastoreItem xmlns:ds="http://schemas.openxmlformats.org/officeDocument/2006/customXml" ds:itemID="{51CCDA5E-7236-477C-AD6E-551B67DD136D}">
  <ds:schemaRefs/>
</ds:datastoreItem>
</file>

<file path=customXml/itemProps19.xml><?xml version="1.0" encoding="utf-8"?>
<ds:datastoreItem xmlns:ds="http://schemas.openxmlformats.org/officeDocument/2006/customXml" ds:itemID="{189E8F18-DEBB-4F38-9CBF-F206B53F1DEE}">
  <ds:schemaRefs/>
</ds:datastoreItem>
</file>

<file path=customXml/itemProps2.xml><?xml version="1.0" encoding="utf-8"?>
<ds:datastoreItem xmlns:ds="http://schemas.openxmlformats.org/officeDocument/2006/customXml" ds:itemID="{B96206DD-DB48-4BE2-BB02-22D02B9DA656}">
  <ds:schemaRefs/>
</ds:datastoreItem>
</file>

<file path=customXml/itemProps20.xml><?xml version="1.0" encoding="utf-8"?>
<ds:datastoreItem xmlns:ds="http://schemas.openxmlformats.org/officeDocument/2006/customXml" ds:itemID="{B4908079-A4F1-43E7-8881-01DCA122A31B}">
  <ds:schemaRefs/>
</ds:datastoreItem>
</file>

<file path=customXml/itemProps21.xml><?xml version="1.0" encoding="utf-8"?>
<ds:datastoreItem xmlns:ds="http://schemas.openxmlformats.org/officeDocument/2006/customXml" ds:itemID="{5A04D971-AFA7-4552-B496-8E9ABA025454}">
  <ds:schemaRefs/>
</ds:datastoreItem>
</file>

<file path=customXml/itemProps22.xml><?xml version="1.0" encoding="utf-8"?>
<ds:datastoreItem xmlns:ds="http://schemas.openxmlformats.org/officeDocument/2006/customXml" ds:itemID="{CA7A3706-A314-45EE-9B3C-2FB67A57A354}">
  <ds:schemaRefs/>
</ds:datastoreItem>
</file>

<file path=customXml/itemProps23.xml><?xml version="1.0" encoding="utf-8"?>
<ds:datastoreItem xmlns:ds="http://schemas.openxmlformats.org/officeDocument/2006/customXml" ds:itemID="{5B2FD16A-4BA5-44ED-8C49-C7A3A55061B5}">
  <ds:schemaRefs/>
</ds:datastoreItem>
</file>

<file path=customXml/itemProps24.xml><?xml version="1.0" encoding="utf-8"?>
<ds:datastoreItem xmlns:ds="http://schemas.openxmlformats.org/officeDocument/2006/customXml" ds:itemID="{3C1D38A5-54AF-4FD0-92FF-4A42E5A0AF23}">
  <ds:schemaRefs/>
</ds:datastoreItem>
</file>

<file path=customXml/itemProps25.xml><?xml version="1.0" encoding="utf-8"?>
<ds:datastoreItem xmlns:ds="http://schemas.openxmlformats.org/officeDocument/2006/customXml" ds:itemID="{4261784E-2BB9-46A6-802F-F90DEAAEA07B}">
  <ds:schemaRefs/>
</ds:datastoreItem>
</file>

<file path=customXml/itemProps26.xml><?xml version="1.0" encoding="utf-8"?>
<ds:datastoreItem xmlns:ds="http://schemas.openxmlformats.org/officeDocument/2006/customXml" ds:itemID="{417B168B-8FD1-4E1F-884F-33A4D28361A4}">
  <ds:schemaRefs/>
</ds:datastoreItem>
</file>

<file path=customXml/itemProps27.xml><?xml version="1.0" encoding="utf-8"?>
<ds:datastoreItem xmlns:ds="http://schemas.openxmlformats.org/officeDocument/2006/customXml" ds:itemID="{6F050327-0E41-4C71-B767-5B0A0085D6AB}">
  <ds:schemaRefs/>
</ds:datastoreItem>
</file>

<file path=customXml/itemProps28.xml><?xml version="1.0" encoding="utf-8"?>
<ds:datastoreItem xmlns:ds="http://schemas.openxmlformats.org/officeDocument/2006/customXml" ds:itemID="{1E25F8F1-2501-4178-9FE8-1257CC9DE6D1}">
  <ds:schemaRefs/>
</ds:datastoreItem>
</file>

<file path=customXml/itemProps29.xml><?xml version="1.0" encoding="utf-8"?>
<ds:datastoreItem xmlns:ds="http://schemas.openxmlformats.org/officeDocument/2006/customXml" ds:itemID="{9901219E-E8C4-4493-B2FF-B880A5864797}">
  <ds:schemaRefs/>
</ds:datastoreItem>
</file>

<file path=customXml/itemProps3.xml><?xml version="1.0" encoding="utf-8"?>
<ds:datastoreItem xmlns:ds="http://schemas.openxmlformats.org/officeDocument/2006/customXml" ds:itemID="{CC85BB5A-6084-455A-9A00-88666A1E56AC}">
  <ds:schemaRefs/>
</ds:datastoreItem>
</file>

<file path=customXml/itemProps30.xml><?xml version="1.0" encoding="utf-8"?>
<ds:datastoreItem xmlns:ds="http://schemas.openxmlformats.org/officeDocument/2006/customXml" ds:itemID="{9B8F97DE-89FC-414A-B55E-7C721500D37E}">
  <ds:schemaRefs/>
</ds:datastoreItem>
</file>

<file path=customXml/itemProps31.xml><?xml version="1.0" encoding="utf-8"?>
<ds:datastoreItem xmlns:ds="http://schemas.openxmlformats.org/officeDocument/2006/customXml" ds:itemID="{38E41BD4-DC7F-4F81-820A-771FE65D6D50}">
  <ds:schemaRefs/>
</ds:datastoreItem>
</file>

<file path=customXml/itemProps32.xml><?xml version="1.0" encoding="utf-8"?>
<ds:datastoreItem xmlns:ds="http://schemas.openxmlformats.org/officeDocument/2006/customXml" ds:itemID="{0CED912C-9D44-42C6-8441-59485AC42716}">
  <ds:schemaRefs/>
</ds:datastoreItem>
</file>

<file path=customXml/itemProps33.xml><?xml version="1.0" encoding="utf-8"?>
<ds:datastoreItem xmlns:ds="http://schemas.openxmlformats.org/officeDocument/2006/customXml" ds:itemID="{B4FAFE84-6B73-4EFC-A566-A842B4839EA2}">
  <ds:schemaRefs/>
</ds:datastoreItem>
</file>

<file path=customXml/itemProps34.xml><?xml version="1.0" encoding="utf-8"?>
<ds:datastoreItem xmlns:ds="http://schemas.openxmlformats.org/officeDocument/2006/customXml" ds:itemID="{09F202A4-D82A-4D0F-8A45-2D4BC0C1F9A7}">
  <ds:schemaRefs/>
</ds:datastoreItem>
</file>

<file path=customXml/itemProps35.xml><?xml version="1.0" encoding="utf-8"?>
<ds:datastoreItem xmlns:ds="http://schemas.openxmlformats.org/officeDocument/2006/customXml" ds:itemID="{F6395BE0-C7C0-456C-9EB2-BC2A597012FD}">
  <ds:schemaRefs/>
</ds:datastoreItem>
</file>

<file path=customXml/itemProps36.xml><?xml version="1.0" encoding="utf-8"?>
<ds:datastoreItem xmlns:ds="http://schemas.openxmlformats.org/officeDocument/2006/customXml" ds:itemID="{8BD45A97-4B87-41C0-863C-4413E9F6AEED}">
  <ds:schemaRefs/>
</ds:datastoreItem>
</file>

<file path=customXml/itemProps37.xml><?xml version="1.0" encoding="utf-8"?>
<ds:datastoreItem xmlns:ds="http://schemas.openxmlformats.org/officeDocument/2006/customXml" ds:itemID="{9DC5E7C4-5DFA-4C3C-850E-79E6B7B4239F}">
  <ds:schemaRefs/>
</ds:datastoreItem>
</file>

<file path=customXml/itemProps38.xml><?xml version="1.0" encoding="utf-8"?>
<ds:datastoreItem xmlns:ds="http://schemas.openxmlformats.org/officeDocument/2006/customXml" ds:itemID="{14C5335B-761E-494E-A876-D976E2F8E341}">
  <ds:schemaRefs/>
</ds:datastoreItem>
</file>

<file path=customXml/itemProps39.xml><?xml version="1.0" encoding="utf-8"?>
<ds:datastoreItem xmlns:ds="http://schemas.openxmlformats.org/officeDocument/2006/customXml" ds:itemID="{98BF9F2E-FC30-4537-8BE8-A245541A66E7}">
  <ds:schemaRefs/>
</ds:datastoreItem>
</file>

<file path=customXml/itemProps4.xml><?xml version="1.0" encoding="utf-8"?>
<ds:datastoreItem xmlns:ds="http://schemas.openxmlformats.org/officeDocument/2006/customXml" ds:itemID="{CF4FC0FF-5C71-4211-AFC9-3356E696FCA2}">
  <ds:schemaRefs/>
</ds:datastoreItem>
</file>

<file path=customXml/itemProps40.xml><?xml version="1.0" encoding="utf-8"?>
<ds:datastoreItem xmlns:ds="http://schemas.openxmlformats.org/officeDocument/2006/customXml" ds:itemID="{65D5A878-00C9-4086-AD12-EAD20EFEB09E}">
  <ds:schemaRefs/>
</ds:datastoreItem>
</file>

<file path=customXml/itemProps41.xml><?xml version="1.0" encoding="utf-8"?>
<ds:datastoreItem xmlns:ds="http://schemas.openxmlformats.org/officeDocument/2006/customXml" ds:itemID="{173D476C-2371-4962-8471-BEAA298BD71E}">
  <ds:schemaRefs/>
</ds:datastoreItem>
</file>

<file path=customXml/itemProps42.xml><?xml version="1.0" encoding="utf-8"?>
<ds:datastoreItem xmlns:ds="http://schemas.openxmlformats.org/officeDocument/2006/customXml" ds:itemID="{6873B4D7-79F7-4193-B2DA-C6F77D95FA8C}">
  <ds:schemaRefs/>
</ds:datastoreItem>
</file>

<file path=customXml/itemProps43.xml><?xml version="1.0" encoding="utf-8"?>
<ds:datastoreItem xmlns:ds="http://schemas.openxmlformats.org/officeDocument/2006/customXml" ds:itemID="{38C26B80-D2AA-4541-9F38-9F04B3771F65}">
  <ds:schemaRefs/>
</ds:datastoreItem>
</file>

<file path=customXml/itemProps44.xml><?xml version="1.0" encoding="utf-8"?>
<ds:datastoreItem xmlns:ds="http://schemas.openxmlformats.org/officeDocument/2006/customXml" ds:itemID="{EC52613A-CB77-421A-8839-B0A316B4247D}">
  <ds:schemaRefs/>
</ds:datastoreItem>
</file>

<file path=customXml/itemProps45.xml><?xml version="1.0" encoding="utf-8"?>
<ds:datastoreItem xmlns:ds="http://schemas.openxmlformats.org/officeDocument/2006/customXml" ds:itemID="{48F72675-3CF0-4EFB-AF91-F76B4588F739}">
  <ds:schemaRefs/>
</ds:datastoreItem>
</file>

<file path=customXml/itemProps46.xml><?xml version="1.0" encoding="utf-8"?>
<ds:datastoreItem xmlns:ds="http://schemas.openxmlformats.org/officeDocument/2006/customXml" ds:itemID="{D02DAE30-2863-47F9-BBFE-C49F7CA2E4B1}">
  <ds:schemaRefs/>
</ds:datastoreItem>
</file>

<file path=customXml/itemProps47.xml><?xml version="1.0" encoding="utf-8"?>
<ds:datastoreItem xmlns:ds="http://schemas.openxmlformats.org/officeDocument/2006/customXml" ds:itemID="{4C049E8A-EB75-4640-BC59-0F12015C1419}">
  <ds:schemaRefs/>
</ds:datastoreItem>
</file>

<file path=customXml/itemProps48.xml><?xml version="1.0" encoding="utf-8"?>
<ds:datastoreItem xmlns:ds="http://schemas.openxmlformats.org/officeDocument/2006/customXml" ds:itemID="{B54ED41E-7B50-487B-9AD2-2C4C3A48C7F5}">
  <ds:schemaRefs/>
</ds:datastoreItem>
</file>

<file path=customXml/itemProps49.xml><?xml version="1.0" encoding="utf-8"?>
<ds:datastoreItem xmlns:ds="http://schemas.openxmlformats.org/officeDocument/2006/customXml" ds:itemID="{B1784C98-A19B-47F7-A894-192E4C2D93F5}">
  <ds:schemaRefs/>
</ds:datastoreItem>
</file>

<file path=customXml/itemProps5.xml><?xml version="1.0" encoding="utf-8"?>
<ds:datastoreItem xmlns:ds="http://schemas.openxmlformats.org/officeDocument/2006/customXml" ds:itemID="{B83C25D9-30A0-45CF-B040-57F392777F26}">
  <ds:schemaRefs/>
</ds:datastoreItem>
</file>

<file path=customXml/itemProps50.xml><?xml version="1.0" encoding="utf-8"?>
<ds:datastoreItem xmlns:ds="http://schemas.openxmlformats.org/officeDocument/2006/customXml" ds:itemID="{77DA96FA-7A28-46C5-917A-8DEDD3E8EBC9}">
  <ds:schemaRefs/>
</ds:datastoreItem>
</file>

<file path=customXml/itemProps51.xml><?xml version="1.0" encoding="utf-8"?>
<ds:datastoreItem xmlns:ds="http://schemas.openxmlformats.org/officeDocument/2006/customXml" ds:itemID="{91632E25-E500-4020-81DE-9AF78AB72701}">
  <ds:schemaRefs/>
</ds:datastoreItem>
</file>

<file path=customXml/itemProps52.xml><?xml version="1.0" encoding="utf-8"?>
<ds:datastoreItem xmlns:ds="http://schemas.openxmlformats.org/officeDocument/2006/customXml" ds:itemID="{D7F1D498-7D69-4471-90E6-28E34754C76A}">
  <ds:schemaRefs/>
</ds:datastoreItem>
</file>

<file path=customXml/itemProps6.xml><?xml version="1.0" encoding="utf-8"?>
<ds:datastoreItem xmlns:ds="http://schemas.openxmlformats.org/officeDocument/2006/customXml" ds:itemID="{16BD4F1B-84AC-4127-94E6-EEF940082DAC}">
  <ds:schemaRefs/>
</ds:datastoreItem>
</file>

<file path=customXml/itemProps7.xml><?xml version="1.0" encoding="utf-8"?>
<ds:datastoreItem xmlns:ds="http://schemas.openxmlformats.org/officeDocument/2006/customXml" ds:itemID="{17FBB2CB-C2B3-41D4-866D-F96FD83A7D62}">
  <ds:schemaRefs/>
</ds:datastoreItem>
</file>

<file path=customXml/itemProps8.xml><?xml version="1.0" encoding="utf-8"?>
<ds:datastoreItem xmlns:ds="http://schemas.openxmlformats.org/officeDocument/2006/customXml" ds:itemID="{C4D15536-7759-4F69-8674-8B4FDED85DA2}">
  <ds:schemaRefs/>
</ds:datastoreItem>
</file>

<file path=customXml/itemProps9.xml><?xml version="1.0" encoding="utf-8"?>
<ds:datastoreItem xmlns:ds="http://schemas.openxmlformats.org/officeDocument/2006/customXml" ds:itemID="{A4DB7360-A89B-4266-896A-8A3A07C179AA}">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93</TotalTime>
  <Words>5561</Words>
  <Application>Microsoft Office PowerPoint</Application>
  <PresentationFormat>自定义</PresentationFormat>
  <Paragraphs>290</Paragraphs>
  <Slides>42</Slides>
  <Notes>35</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2</vt:i4>
      </vt:variant>
      <vt:variant>
        <vt:lpstr>幻灯片标题</vt:lpstr>
      </vt:variant>
      <vt:variant>
        <vt:i4>42</vt:i4>
      </vt:variant>
    </vt:vector>
  </HeadingPairs>
  <TitlesOfParts>
    <vt:vector size="60" baseType="lpstr">
      <vt:lpstr>等线</vt:lpstr>
      <vt:lpstr>等线 Light</vt:lpstr>
      <vt:lpstr>仿宋</vt:lpstr>
      <vt:lpstr>黑体</vt:lpstr>
      <vt:lpstr>华文隶书</vt:lpstr>
      <vt:lpstr>华文细黑</vt:lpstr>
      <vt:lpstr>楷体</vt:lpstr>
      <vt:lpstr>宋体</vt:lpstr>
      <vt:lpstr>微软雅黑</vt:lpstr>
      <vt:lpstr>Arial</vt:lpstr>
      <vt:lpstr>Arial Narrow</vt:lpstr>
      <vt:lpstr>Calibri</vt:lpstr>
      <vt:lpstr>Times New Roman</vt:lpstr>
      <vt:lpstr>自定义设计方案</vt:lpstr>
      <vt:lpstr>返回目录</vt:lpstr>
      <vt:lpstr>2_Office 主题​​</vt:lpstr>
      <vt:lpstr>Equation</vt:lpstr>
      <vt:lpstr>MathType 6.0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CHEN Sir</dc:creator>
  <cp:lastModifiedBy>陈SIR</cp:lastModifiedBy>
  <cp:revision>94</cp:revision>
  <dcterms:created xsi:type="dcterms:W3CDTF">2025-01-13T03:20:00Z</dcterms:created>
  <dcterms:modified xsi:type="dcterms:W3CDTF">2025-06-04T11:00:10Z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5F810F8E3EAE40EEB368AC342E924D98_12</vt:lpwstr>
  </property>
  <property fmtid="{D5CDD505-2E9C-101B-9397-08002B2CF9AE}" pid="3" name="KSOProductBuildVer">
    <vt:lpwstr>2052-12.1.0.19770</vt:lpwstr>
  </property>
</Properties>
</file>